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16" r:id="rId3"/>
    <p:sldId id="421" r:id="rId4"/>
    <p:sldId id="422" r:id="rId5"/>
    <p:sldId id="1311" r:id="rId6"/>
    <p:sldId id="425" r:id="rId7"/>
    <p:sldId id="270" r:id="rId8"/>
    <p:sldId id="420" r:id="rId9"/>
    <p:sldId id="1315" r:id="rId10"/>
    <p:sldId id="1312" r:id="rId11"/>
    <p:sldId id="427" r:id="rId12"/>
    <p:sldId id="428" r:id="rId13"/>
    <p:sldId id="429" r:id="rId14"/>
    <p:sldId id="431" r:id="rId15"/>
    <p:sldId id="430" r:id="rId16"/>
    <p:sldId id="432" r:id="rId17"/>
    <p:sldId id="423" r:id="rId18"/>
    <p:sldId id="424" r:id="rId19"/>
    <p:sldId id="259" r:id="rId20"/>
    <p:sldId id="260" r:id="rId21"/>
    <p:sldId id="1308" r:id="rId22"/>
    <p:sldId id="1309" r:id="rId23"/>
    <p:sldId id="1310" r:id="rId24"/>
    <p:sldId id="1307" r:id="rId25"/>
    <p:sldId id="1317" r:id="rId26"/>
    <p:sldId id="1302" r:id="rId27"/>
    <p:sldId id="1313" r:id="rId28"/>
    <p:sldId id="1306" r:id="rId29"/>
    <p:sldId id="1314" r:id="rId30"/>
    <p:sldId id="1318" r:id="rId31"/>
    <p:sldId id="1319" r:id="rId32"/>
    <p:sldId id="1320" r:id="rId33"/>
    <p:sldId id="132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24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E3BC-3055-A681-3291-CD3359F33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7B57D-EB5C-82B5-BF13-87B924EEF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F6076-2302-0524-D490-03C61C2B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9F205-734C-3495-92F8-7D4AC477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996CE-479E-BDF6-7753-80109018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CE70-B090-3862-8061-1FDD6C7E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57871-A49F-D05B-B035-0F3EB4C87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AB23-4EE3-E654-2249-78BF52B1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ECC98-ACAD-97F5-47D0-5F3C0BA5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9E96-3E0F-59A2-9469-667C7733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CEF430-194D-6460-E0B4-238FDA816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7DFF6-6E93-61A0-50F1-0D743E681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9B9B1-7899-4F69-5826-DA5548F3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179F4-22F7-B04C-4D08-AB2104D8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7DBE-95FE-C632-D4EE-E6D3C8A7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1013-728F-E3FF-4F15-C4A9C540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3E17-7386-B6F9-E724-AFA9BA49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81F0C-50B0-E1B9-198C-336154A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FD6B-7A36-64DF-76CF-1267A4DF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55547-B07F-2FCA-8745-3D75D436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2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15D7-C319-04C0-3D01-9E223C27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D0868-7067-909F-C26C-F326AF1C7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CC248-03DA-9C17-D846-FBBD6225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F7923-0EB8-7397-0209-AA79BF80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EC450-02B6-30FC-C9C7-03A2778E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9B0A-D752-E09C-4F7F-8E8D2092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0E1D-9B83-2539-4D68-936372E9A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29107-4278-6664-15A8-5A1A2877C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D8969-7202-9052-CE0E-B82A34E9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24FAA-120C-D087-A804-88D90B42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7D164-4F88-1383-4293-B08AD72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4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D203-F10E-2C9E-27D6-C8D481F1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7025-2DB7-4BE5-1B4C-1015FEFA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5DFC7-A379-0146-5BD9-DDD1615E3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D6DFE-375F-F8EA-B891-7FD471590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3C2B84-9815-33EF-02F6-DD3B5082B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E1ACF-45E6-880D-74A5-9B39038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6EC89-DDD1-AC66-C611-289CF376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5DA20-51F5-C357-2FF1-68013E41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31F3-9E2B-01A2-9CA1-30CAA13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8C3BE-64E3-55BE-64FA-E0668297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14CF8-5EDB-6109-4736-643929F8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21960-DD2F-3C91-6372-B8C81852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36A2D-27CE-C834-E627-16392C72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FA795-41F3-A1D3-83CF-FFBE3EA0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8F2D0-9261-6D31-250D-1A00FF78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5DDF-7F49-067F-C9DD-CABD9323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CEBB-8675-2DF6-7265-29EA71BE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0C293-193A-1E14-D129-5138CA948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37CE4-61E6-6053-853F-45CFC644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50FD-75E6-98A4-3E76-D3D55E1C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6C01D-75B0-3B7C-D58E-27ABE922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7749-10FB-09E5-4C8F-981FC286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C9257D-F4BE-1FED-CF73-CE0292F2B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BD84F-92DA-7B31-72F1-6644A641C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0DD7E-746A-73C9-2D79-3AC82C2E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2595A-5D5C-1443-53C7-B3027D3B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2BE83-0AAC-E843-A5CB-311F9387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9341D-C0E2-8F25-311E-BF9A520B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202A5-144D-2C84-9C50-B7E81A95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74160-677F-8763-359E-D8F436477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9C99-81FB-4859-8CD9-FB31425DE806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72176-1F86-88DA-A46E-C840902A7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F8C92-798B-9FF0-E875-46079C43E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AB87-F14A-4943-8372-6C6E8200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9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7671-6671-B324-8A0E-D9E383EF8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980" y="1122363"/>
            <a:ext cx="9791272" cy="2387600"/>
          </a:xfrm>
        </p:spPr>
        <p:txBody>
          <a:bodyPr>
            <a:normAutofit/>
          </a:bodyPr>
          <a:lstStyle/>
          <a:p>
            <a:r>
              <a:rPr lang="en-US" dirty="0"/>
              <a:t>Keeping Cows Pregnant</a:t>
            </a:r>
            <a:br>
              <a:rPr lang="en-US" dirty="0"/>
            </a:br>
            <a:r>
              <a:rPr lang="en-US" sz="4000" dirty="0"/>
              <a:t>Understanding and Managing  Pregnancy Loss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73075-E2F0-4BC3-940B-F46E22B4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Todd Meyer DVM</a:t>
            </a:r>
          </a:p>
        </p:txBody>
      </p:sp>
    </p:spTree>
    <p:extLst>
      <p:ext uri="{BB962C8B-B14F-4D97-AF65-F5344CB8AC3E}">
        <p14:creationId xmlns:p14="http://schemas.microsoft.com/office/powerpoint/2010/main" val="30981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16E9-309A-BCBB-0C43-5F2E94B6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Abortions by Days Pregnant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3777D-EC57-3F0C-3E3D-699F9A5A9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901" y="1825625"/>
            <a:ext cx="4263775" cy="4351338"/>
          </a:xfrm>
        </p:spPr>
        <p:txBody>
          <a:bodyPr>
            <a:normAutofit/>
          </a:bodyPr>
          <a:lstStyle/>
          <a:p>
            <a:r>
              <a:rPr lang="en-US" dirty="0"/>
              <a:t>Abortions are mostly in the first trimester of pregnancy, 90-100 days pregnant</a:t>
            </a:r>
          </a:p>
          <a:p>
            <a:r>
              <a:rPr lang="en-US" dirty="0"/>
              <a:t>Expect about 2/3 or more of abortions by then.</a:t>
            </a:r>
          </a:p>
          <a:p>
            <a:r>
              <a:rPr lang="en-US" dirty="0"/>
              <a:t>High late abortion numbers suggest a specific cause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358636-87F7-1EBD-0238-0688720806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4449" y="1825625"/>
            <a:ext cx="6982888" cy="40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7220-6431-4BF6-8B2D-E048F12A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8" y="169916"/>
            <a:ext cx="7363680" cy="1325563"/>
          </a:xfrm>
        </p:spPr>
        <p:txBody>
          <a:bodyPr/>
          <a:lstStyle/>
          <a:p>
            <a:r>
              <a:rPr lang="en-US" dirty="0"/>
              <a:t>Abortions – What is the cause?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31326-3D43-43A5-9A28-99744006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89" y="2883120"/>
            <a:ext cx="11151742" cy="3372655"/>
          </a:xfrm>
        </p:spPr>
        <p:txBody>
          <a:bodyPr>
            <a:normAutofit/>
          </a:bodyPr>
          <a:lstStyle/>
          <a:p>
            <a:r>
              <a:rPr lang="en-US" sz="2600" dirty="0"/>
              <a:t>Many causes and often difficult to identify – rule out the common ones first</a:t>
            </a:r>
            <a:r>
              <a:rPr lang="zh-CN" altLang="en-US" sz="2600" dirty="0"/>
              <a:t> </a:t>
            </a:r>
            <a:endParaRPr lang="en-US" altLang="zh-CN" sz="2600" dirty="0"/>
          </a:p>
          <a:p>
            <a:r>
              <a:rPr lang="en-US" sz="2600" dirty="0"/>
              <a:t>Infectious – </a:t>
            </a:r>
            <a:r>
              <a:rPr lang="en-US" sz="2600" dirty="0" err="1"/>
              <a:t>Brucellois</a:t>
            </a:r>
            <a:r>
              <a:rPr lang="en-US" sz="2600" dirty="0"/>
              <a:t>, BVD, IBR, Leptospirosis, </a:t>
            </a:r>
            <a:r>
              <a:rPr lang="en-US" sz="2600" dirty="0" err="1"/>
              <a:t>Neospora</a:t>
            </a:r>
            <a:r>
              <a:rPr lang="en-US" sz="2600" dirty="0"/>
              <a:t>, Mycosis, Listeriosis</a:t>
            </a:r>
            <a:r>
              <a:rPr lang="zh-CN" altLang="en-US" sz="2600" dirty="0"/>
              <a:t>  </a:t>
            </a:r>
            <a:endParaRPr lang="en-US" altLang="zh-CN" sz="2600" dirty="0"/>
          </a:p>
          <a:p>
            <a:r>
              <a:rPr lang="en-US" sz="2600" dirty="0"/>
              <a:t>Toxins – poisonous plants or weeds, mycotoxins,</a:t>
            </a:r>
            <a:r>
              <a:rPr lang="zh-CN" altLang="en-US" sz="2600" dirty="0"/>
              <a:t> </a:t>
            </a:r>
            <a:r>
              <a:rPr lang="en-US" altLang="zh-CN" sz="2600" dirty="0"/>
              <a:t>gossypol,</a:t>
            </a:r>
            <a:r>
              <a:rPr lang="zh-CN" altLang="en-US" sz="2600" dirty="0"/>
              <a:t> </a:t>
            </a:r>
            <a:r>
              <a:rPr lang="en-US" altLang="zh-CN" sz="2600" dirty="0"/>
              <a:t>poisonous</a:t>
            </a:r>
            <a:r>
              <a:rPr lang="zh-CN" altLang="en-US" sz="2600" dirty="0"/>
              <a:t> </a:t>
            </a:r>
            <a:r>
              <a:rPr lang="en-US" altLang="zh-CN" sz="2600" dirty="0"/>
              <a:t>plants (grazing)</a:t>
            </a:r>
          </a:p>
          <a:p>
            <a:r>
              <a:rPr lang="en-US" sz="2600" dirty="0"/>
              <a:t>Stress – heat, chronic or acute inflammation , nutritional, metabolic, handling and transportation</a:t>
            </a:r>
          </a:p>
          <a:p>
            <a:r>
              <a:rPr lang="en-US" sz="2600" dirty="0"/>
              <a:t>Hormonal/Reproductive Program – high production, synchronization, twinning</a:t>
            </a:r>
          </a:p>
        </p:txBody>
      </p:sp>
      <p:pic>
        <p:nvPicPr>
          <p:cNvPr id="4098" name="Picture 2" descr="Brucella Abortus.">
            <a:extLst>
              <a:ext uri="{FF2B5EF4-FFF2-40B4-BE49-F238E27FC236}">
                <a16:creationId xmlns:a16="http://schemas.microsoft.com/office/drawing/2014/main" id="{E7529388-1C85-9425-6981-FE4B520C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05" y="169916"/>
            <a:ext cx="3392238" cy="20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B724A7-335E-4C52-F00E-EE5A9ACC0F6A}"/>
              </a:ext>
            </a:extLst>
          </p:cNvPr>
          <p:cNvSpPr txBox="1"/>
          <p:nvPr/>
        </p:nvSpPr>
        <p:spPr>
          <a:xfrm>
            <a:off x="10467224" y="2160750"/>
            <a:ext cx="1534061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Drost Project</a:t>
            </a:r>
          </a:p>
        </p:txBody>
      </p:sp>
    </p:spTree>
    <p:extLst>
      <p:ext uri="{BB962C8B-B14F-4D97-AF65-F5344CB8AC3E}">
        <p14:creationId xmlns:p14="http://schemas.microsoft.com/office/powerpoint/2010/main" val="267871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B15FFE-3716-4713-B08E-744FD5C6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Survey of Aborted Fetuses – Yamini, AABP, 2004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959A89-E21F-4F0F-B3E2-32287062C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95" y="1908779"/>
            <a:ext cx="4961205" cy="4351338"/>
          </a:xfrm>
        </p:spPr>
        <p:txBody>
          <a:bodyPr>
            <a:normAutofit/>
          </a:bodyPr>
          <a:lstStyle/>
          <a:p>
            <a:r>
              <a:rPr lang="en-US" dirty="0"/>
              <a:t>1618 fetuses submitted to Michigan State Vet Lab for autopsy and analysis</a:t>
            </a:r>
          </a:p>
          <a:p>
            <a:r>
              <a:rPr lang="en-US" dirty="0"/>
              <a:t>More than 50% of fetuses reach no diagnosis</a:t>
            </a:r>
          </a:p>
          <a:p>
            <a:r>
              <a:rPr lang="en-US" dirty="0"/>
              <a:t>Infectious causes many are not specific and not useful to management interventions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6F4187-1C5E-4707-8A34-603904076A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9062" y="2414427"/>
            <a:ext cx="6350998" cy="30411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85982-CB77-6043-B16B-6CB47BAE8391}"/>
              </a:ext>
            </a:extLst>
          </p:cNvPr>
          <p:cNvSpPr txBox="1"/>
          <p:nvPr/>
        </p:nvSpPr>
        <p:spPr>
          <a:xfrm>
            <a:off x="9486900" y="3446701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SimSun" panose="02010600030101010101" pitchFamily="2" charset="-122"/>
                <a:ea typeface="SimSun" panose="02010600030101010101" pitchFamily="2" charset="-122"/>
              </a:rPr>
              <a:t>数目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DE66E-116A-AC43-955A-19D432F61C95}"/>
              </a:ext>
            </a:extLst>
          </p:cNvPr>
          <p:cNvSpPr txBox="1"/>
          <p:nvPr/>
        </p:nvSpPr>
        <p:spPr>
          <a:xfrm>
            <a:off x="10839450" y="3435033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SimSun" panose="02010600030101010101" pitchFamily="2" charset="-122"/>
                <a:ea typeface="SimSun" panose="02010600030101010101" pitchFamily="2" charset="-122"/>
              </a:rPr>
              <a:t>比例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B1536-DBDF-BDCC-093D-3D6863D751AF}"/>
              </a:ext>
            </a:extLst>
          </p:cNvPr>
          <p:cNvSpPr/>
          <p:nvPr/>
        </p:nvSpPr>
        <p:spPr>
          <a:xfrm>
            <a:off x="5568593" y="4406184"/>
            <a:ext cx="5785207" cy="217187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7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4A83-6375-4122-AA73-8D0FF9B8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852" y="72577"/>
            <a:ext cx="5887948" cy="1309184"/>
          </a:xfrm>
        </p:spPr>
        <p:txBody>
          <a:bodyPr>
            <a:normAutofit/>
          </a:bodyPr>
          <a:lstStyle/>
          <a:p>
            <a:r>
              <a:rPr lang="en-US" sz="4000" dirty="0"/>
              <a:t>Specific causes of abortion</a:t>
            </a:r>
            <a:br>
              <a:rPr lang="en-US" sz="3200" dirty="0"/>
            </a:br>
            <a:endParaRPr lang="en-US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45E65-6804-41EA-AE98-E43B18D4AF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520" y="72576"/>
            <a:ext cx="4540320" cy="661270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D37A00-5C4F-432F-92DF-F2BACE109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42814" y="981283"/>
            <a:ext cx="5887948" cy="541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5E6C8F-142D-4094-9BBC-D52B9AABE7D9}"/>
              </a:ext>
            </a:extLst>
          </p:cNvPr>
          <p:cNvSpPr/>
          <p:nvPr/>
        </p:nvSpPr>
        <p:spPr>
          <a:xfrm>
            <a:off x="5942813" y="4876799"/>
            <a:ext cx="5718355" cy="24384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0BE294-FD87-4E23-A413-E55101B740D4}"/>
              </a:ext>
            </a:extLst>
          </p:cNvPr>
          <p:cNvSpPr/>
          <p:nvPr/>
        </p:nvSpPr>
        <p:spPr>
          <a:xfrm>
            <a:off x="782320" y="5120639"/>
            <a:ext cx="4277360" cy="264161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57AAF6-BA36-4E52-BCF5-6AE9279B5552}"/>
              </a:ext>
            </a:extLst>
          </p:cNvPr>
          <p:cNvSpPr/>
          <p:nvPr/>
        </p:nvSpPr>
        <p:spPr>
          <a:xfrm>
            <a:off x="731520" y="822917"/>
            <a:ext cx="4328160" cy="264161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3FC80-24F7-4759-A4CB-A93CCB60F236}"/>
              </a:ext>
            </a:extLst>
          </p:cNvPr>
          <p:cNvSpPr/>
          <p:nvPr/>
        </p:nvSpPr>
        <p:spPr>
          <a:xfrm>
            <a:off x="731520" y="1087078"/>
            <a:ext cx="4328160" cy="955082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CE606-D4B5-1D44-BE73-F2DD790EF992}"/>
              </a:ext>
            </a:extLst>
          </p:cNvPr>
          <p:cNvSpPr txBox="1"/>
          <p:nvPr/>
        </p:nvSpPr>
        <p:spPr>
          <a:xfrm>
            <a:off x="9958684" y="2490564"/>
            <a:ext cx="1810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ja-JP" altLang="en-US" sz="1400">
                <a:latin typeface="SimSun" panose="02010600030101010101" pitchFamily="2" charset="-122"/>
                <a:ea typeface="SimSun" panose="02010600030101010101" pitchFamily="2" charset="-122"/>
              </a:rPr>
              <a:t>数量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ja-JP" altLang="en-US" sz="1400">
                <a:latin typeface="SimSun" panose="02010600030101010101" pitchFamily="2" charset="-122"/>
                <a:ea typeface="SimSun" panose="02010600030101010101" pitchFamily="2" charset="-122"/>
              </a:rPr>
              <a:t>百分比</a:t>
            </a:r>
            <a:endParaRPr lang="en-US" sz="1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2D0EE-4EFA-BC4E-94BA-515C512A6C3B}"/>
              </a:ext>
            </a:extLst>
          </p:cNvPr>
          <p:cNvSpPr txBox="1"/>
          <p:nvPr/>
        </p:nvSpPr>
        <p:spPr>
          <a:xfrm>
            <a:off x="2583850" y="5133339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SimSun" panose="02010600030101010101" pitchFamily="2" charset="-122"/>
                <a:ea typeface="SimSun" panose="02010600030101010101" pitchFamily="2" charset="-122"/>
              </a:rPr>
              <a:t>炎症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ja-JP" altLang="en-US" sz="1200">
                <a:latin typeface="SimSun" panose="02010600030101010101" pitchFamily="2" charset="-122"/>
                <a:ea typeface="SimSun" panose="02010600030101010101" pitchFamily="2" charset="-122"/>
              </a:rPr>
              <a:t>无病因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sz="1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90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C98D-C88B-4926-B186-A012A7D0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934720"/>
          </a:xfrm>
        </p:spPr>
        <p:txBody>
          <a:bodyPr>
            <a:normAutofit/>
          </a:bodyPr>
          <a:lstStyle/>
          <a:p>
            <a:r>
              <a:rPr lang="en-US" dirty="0"/>
              <a:t>Infectious abortions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F334503-402E-40C6-8783-CF020DC7D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666148"/>
              </p:ext>
            </p:extLst>
          </p:nvPr>
        </p:nvGraphicFramePr>
        <p:xfrm>
          <a:off x="636998" y="876815"/>
          <a:ext cx="10839236" cy="566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256">
                  <a:extLst>
                    <a:ext uri="{9D8B030D-6E8A-4147-A177-3AD203B41FA5}">
                      <a16:colId xmlns:a16="http://schemas.microsoft.com/office/drawing/2014/main" val="2584022123"/>
                    </a:ext>
                  </a:extLst>
                </a:gridCol>
                <a:gridCol w="2231183">
                  <a:extLst>
                    <a:ext uri="{9D8B030D-6E8A-4147-A177-3AD203B41FA5}">
                      <a16:colId xmlns:a16="http://schemas.microsoft.com/office/drawing/2014/main" val="1645379553"/>
                    </a:ext>
                  </a:extLst>
                </a:gridCol>
                <a:gridCol w="3743987">
                  <a:extLst>
                    <a:ext uri="{9D8B030D-6E8A-4147-A177-3AD203B41FA5}">
                      <a16:colId xmlns:a16="http://schemas.microsoft.com/office/drawing/2014/main" val="3340805263"/>
                    </a:ext>
                  </a:extLst>
                </a:gridCol>
                <a:gridCol w="2709810">
                  <a:extLst>
                    <a:ext uri="{9D8B030D-6E8A-4147-A177-3AD203B41FA5}">
                      <a16:colId xmlns:a16="http://schemas.microsoft.com/office/drawing/2014/main" val="3133737526"/>
                    </a:ext>
                  </a:extLst>
                </a:gridCol>
              </a:tblGrid>
              <a:tr h="696439">
                <a:tc>
                  <a:txBody>
                    <a:bodyPr/>
                    <a:lstStyle/>
                    <a:p>
                      <a:r>
                        <a:rPr lang="en-US" dirty="0"/>
                        <a:t>Disease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 of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47192"/>
                  </a:ext>
                </a:extLst>
              </a:tr>
              <a:tr h="696439">
                <a:tc>
                  <a:txBody>
                    <a:bodyPr/>
                    <a:lstStyle/>
                    <a:p>
                      <a:r>
                        <a:rPr lang="en-US" dirty="0"/>
                        <a:t>Brucellosis</a:t>
                      </a:r>
                      <a:r>
                        <a:rPr lang="zh-CN" altLang="en-US" dirty="0"/>
                        <a:t> </a:t>
                      </a:r>
                      <a:endParaRPr lang="en-US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&gt;5 months</a:t>
                      </a:r>
                      <a:r>
                        <a:rPr lang="zh-CN" altLang="en-US" dirty="0"/>
                        <a:t> </a:t>
                      </a:r>
                      <a:endParaRPr lang="en-US" altLang="zh-CN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Rose Bengal, FPA, Elisa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Vaccine, cull</a:t>
                      </a:r>
                      <a:endParaRPr lang="en-US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53107"/>
                  </a:ext>
                </a:extLst>
              </a:tr>
              <a:tr h="689803">
                <a:tc>
                  <a:txBody>
                    <a:bodyPr/>
                    <a:lstStyle/>
                    <a:p>
                      <a:r>
                        <a:rPr lang="en-US" dirty="0"/>
                        <a:t>BVD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Usually &lt;90 days</a:t>
                      </a:r>
                      <a:r>
                        <a:rPr lang="zh-CN" altLang="en-US" dirty="0"/>
                        <a:t> </a:t>
                      </a:r>
                      <a:endParaRPr lang="en-CA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Serology of dam, Persistent infection</a:t>
                      </a:r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Vaccine and remove 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704877"/>
                  </a:ext>
                </a:extLst>
              </a:tr>
              <a:tr h="696439">
                <a:tc>
                  <a:txBody>
                    <a:bodyPr/>
                    <a:lstStyle/>
                    <a:p>
                      <a:r>
                        <a:rPr lang="en-US" dirty="0"/>
                        <a:t>IBR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&gt;4 months</a:t>
                      </a:r>
                      <a:endParaRPr lang="en-US" sz="18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Serology, histopathology</a:t>
                      </a:r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Vaccine</a:t>
                      </a:r>
                      <a:r>
                        <a:rPr lang="zh-CN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119472"/>
                  </a:ext>
                </a:extLst>
              </a:tr>
              <a:tr h="803860">
                <a:tc>
                  <a:txBody>
                    <a:bodyPr/>
                    <a:lstStyle/>
                    <a:p>
                      <a:r>
                        <a:rPr lang="en-US" dirty="0"/>
                        <a:t>Leptospirosis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Usually &gt;=6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Serology, </a:t>
                      </a:r>
                      <a:r>
                        <a:rPr lang="en-US" dirty="0" err="1"/>
                        <a:t>Flourescent</a:t>
                      </a:r>
                      <a:r>
                        <a:rPr lang="en-US" dirty="0"/>
                        <a:t> antibody of fetal kidney or dam 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Vaccine, environmental (pasture)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725327"/>
                  </a:ext>
                </a:extLst>
              </a:tr>
              <a:tr h="691641">
                <a:tc>
                  <a:txBody>
                    <a:bodyPr/>
                    <a:lstStyle/>
                    <a:p>
                      <a:r>
                        <a:rPr lang="en-US" dirty="0"/>
                        <a:t>Listeriosis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About 7 months</a:t>
                      </a:r>
                      <a:endParaRPr lang="en-US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Histopathology, culture</a:t>
                      </a:r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Often blamed on poor silage preservation</a:t>
                      </a:r>
                      <a:endParaRPr lang="en-US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39410"/>
                  </a:ext>
                </a:extLst>
              </a:tr>
              <a:tr h="696765">
                <a:tc>
                  <a:txBody>
                    <a:bodyPr/>
                    <a:lstStyle/>
                    <a:p>
                      <a:r>
                        <a:rPr lang="en-US" dirty="0"/>
                        <a:t>Mycotic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3-7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Histopathology of placenta or fetus</a:t>
                      </a:r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specific measures</a:t>
                      </a:r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64323"/>
                  </a:ext>
                </a:extLst>
              </a:tr>
              <a:tr h="696439">
                <a:tc>
                  <a:txBody>
                    <a:bodyPr/>
                    <a:lstStyle/>
                    <a:p>
                      <a:r>
                        <a:rPr lang="en-US" dirty="0" err="1"/>
                        <a:t>Neospora</a:t>
                      </a:r>
                      <a:endParaRPr lang="en-US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3-8 months</a:t>
                      </a:r>
                      <a:endParaRPr lang="en-US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Serology, histopathology</a:t>
                      </a:r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contact with dogs</a:t>
                      </a:r>
                      <a:endParaRPr lang="en-US" sz="160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76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82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BFD1-C9C5-4859-908E-FEAD1BC1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18" y="365125"/>
            <a:ext cx="6692757" cy="1325563"/>
          </a:xfrm>
        </p:spPr>
        <p:txBody>
          <a:bodyPr/>
          <a:lstStyle/>
          <a:p>
            <a:r>
              <a:rPr lang="en-US" dirty="0"/>
              <a:t>Infectious abortions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4439D-31E9-4533-9127-A4A182F18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144" y="1479479"/>
            <a:ext cx="6544638" cy="5188057"/>
          </a:xfrm>
        </p:spPr>
        <p:txBody>
          <a:bodyPr>
            <a:normAutofit/>
          </a:bodyPr>
          <a:lstStyle/>
          <a:p>
            <a:r>
              <a:rPr lang="en-US" dirty="0"/>
              <a:t>With the exception of BVD, most infections abortions are in mid to late pregnancy (&gt;90 days)</a:t>
            </a:r>
            <a:r>
              <a:rPr lang="zh-CN" altLang="en-US" dirty="0"/>
              <a:t> </a:t>
            </a:r>
            <a:endParaRPr lang="en-CA" altLang="zh-CN" dirty="0"/>
          </a:p>
          <a:p>
            <a:r>
              <a:rPr lang="en-US" dirty="0"/>
              <a:t>Generally, if most abortions are diagnosed by the 90-day </a:t>
            </a:r>
            <a:r>
              <a:rPr lang="en-US" dirty="0" err="1"/>
              <a:t>preg</a:t>
            </a:r>
            <a:r>
              <a:rPr lang="en-US" dirty="0"/>
              <a:t> check the problem is less likely to be infectious</a:t>
            </a:r>
          </a:p>
          <a:p>
            <a:r>
              <a:rPr lang="en-US" dirty="0"/>
              <a:t>Infectious causes are often reported as non-specific inflammation, or as </a:t>
            </a:r>
            <a:r>
              <a:rPr lang="en-US" dirty="0" err="1"/>
              <a:t>Arcanobacterium</a:t>
            </a:r>
            <a:r>
              <a:rPr lang="en-US" dirty="0"/>
              <a:t> pyogenes (a secondary bacterial infection found in metritis and retained placenta).</a:t>
            </a:r>
          </a:p>
        </p:txBody>
      </p:sp>
      <p:pic>
        <p:nvPicPr>
          <p:cNvPr id="1026" name="Picture 2" descr="Brucella Abortion - Transmission.">
            <a:extLst>
              <a:ext uri="{FF2B5EF4-FFF2-40B4-BE49-F238E27FC236}">
                <a16:creationId xmlns:a16="http://schemas.microsoft.com/office/drawing/2014/main" id="{F1F97EB5-F9C8-0E58-7C5B-679EBEB1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0" y="2746036"/>
            <a:ext cx="4762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7C049-F7C7-C9ED-F16E-11AA04699746}"/>
              </a:ext>
            </a:extLst>
          </p:cNvPr>
          <p:cNvSpPr txBox="1"/>
          <p:nvPr/>
        </p:nvSpPr>
        <p:spPr>
          <a:xfrm>
            <a:off x="314218" y="5546386"/>
            <a:ext cx="244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Drost Project</a:t>
            </a:r>
          </a:p>
        </p:txBody>
      </p:sp>
    </p:spTree>
    <p:extLst>
      <p:ext uri="{BB962C8B-B14F-4D97-AF65-F5344CB8AC3E}">
        <p14:creationId xmlns:p14="http://schemas.microsoft.com/office/powerpoint/2010/main" val="144534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B1CFFC-06EF-4BCF-9A9E-E16FD4C2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Specimens for laboratory diagnosis of abortion</a:t>
            </a:r>
            <a:br>
              <a:rPr lang="en-US" sz="3600" dirty="0"/>
            </a:br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3EEA7E-5DDB-452F-B967-0C415F3A1C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22" y="2277510"/>
            <a:ext cx="6605478" cy="283619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19B7E5-CE3F-4954-810F-D5B1CA2C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3136" y="1409064"/>
            <a:ext cx="5110423" cy="5276215"/>
          </a:xfrm>
        </p:spPr>
        <p:txBody>
          <a:bodyPr/>
          <a:lstStyle/>
          <a:p>
            <a:r>
              <a:rPr lang="en-US" dirty="0"/>
              <a:t>Samples of tissues for lab diagnosis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dirty="0"/>
              <a:t>This is not widely available in China</a:t>
            </a:r>
          </a:p>
          <a:p>
            <a:r>
              <a:rPr lang="en-US" dirty="0"/>
              <a:t>Paired serum samples from dam – one at time of abortion and a second two weeks later</a:t>
            </a:r>
          </a:p>
          <a:p>
            <a:pPr lvl="1"/>
            <a:r>
              <a:rPr lang="en-US" dirty="0"/>
              <a:t>A steep rise in antibody titer to many infectious agents will suggest a recent infection</a:t>
            </a:r>
          </a:p>
        </p:txBody>
      </p:sp>
    </p:spTree>
    <p:extLst>
      <p:ext uri="{BB962C8B-B14F-4D97-AF65-F5344CB8AC3E}">
        <p14:creationId xmlns:p14="http://schemas.microsoft.com/office/powerpoint/2010/main" val="215496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0AD4-6DBF-A365-1CA8-0A571C60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Gossypol on 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2EAC-9CF6-A09E-340A-EB3636188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676" y="1825625"/>
            <a:ext cx="580832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Gossypol in cottonseed is associated with loss of fertility</a:t>
            </a:r>
          </a:p>
          <a:p>
            <a:r>
              <a:rPr lang="en-US" sz="2400" dirty="0"/>
              <a:t>Gossypol levels vary with varieties of cottonseed</a:t>
            </a:r>
          </a:p>
          <a:p>
            <a:r>
              <a:rPr lang="en-US" sz="2400" dirty="0"/>
              <a:t>Decrease in viability of early embryos and disrupt in hormone production in the ovary</a:t>
            </a:r>
          </a:p>
          <a:p>
            <a:pPr lvl="1"/>
            <a:r>
              <a:rPr lang="en-US" sz="2000" dirty="0"/>
              <a:t>Embryos from gossypol-fed heifers had lower pregnant rates at 28 and 42 days</a:t>
            </a:r>
          </a:p>
          <a:p>
            <a:r>
              <a:rPr lang="en-US" sz="2400" dirty="0"/>
              <a:t>Generally seen in high levels of cottonseed in ration (&gt;15% DM) that exceed ability to detoxify in the rumen</a:t>
            </a:r>
          </a:p>
        </p:txBody>
      </p:sp>
      <p:pic>
        <p:nvPicPr>
          <p:cNvPr id="1026" name="Picture 2" descr="Raw Cottonseed">
            <a:extLst>
              <a:ext uri="{FF2B5EF4-FFF2-40B4-BE49-F238E27FC236}">
                <a16:creationId xmlns:a16="http://schemas.microsoft.com/office/drawing/2014/main" id="{A7F6260C-42F7-6EBA-E594-B510EED817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3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6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6D-CD16-8D28-5319-16CCD270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Mycotoxins and 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72220-CAC1-929E-4592-275998100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692" y="1825625"/>
            <a:ext cx="6133672" cy="4351338"/>
          </a:xfrm>
        </p:spPr>
        <p:txBody>
          <a:bodyPr/>
          <a:lstStyle/>
          <a:p>
            <a:r>
              <a:rPr lang="en-US" sz="2400" dirty="0"/>
              <a:t>Aflatoxin is a potent immunosuppressive and can impact pregnancy at nearly any stage</a:t>
            </a:r>
          </a:p>
          <a:p>
            <a:r>
              <a:rPr lang="en-US" sz="2400" dirty="0"/>
              <a:t>Zearalenone has estrogenic properties that disrupt hormonal functions associated with embryo death</a:t>
            </a:r>
          </a:p>
          <a:p>
            <a:r>
              <a:rPr lang="en-US" sz="2400" dirty="0"/>
              <a:t>DON, T-2, Ergotamine and others</a:t>
            </a:r>
          </a:p>
          <a:p>
            <a:r>
              <a:rPr lang="en-US" sz="2400" dirty="0"/>
              <a:t>Direct fungal infections associated with late pregnancy abortions (6-8 m). Moldy feeds may contain Aspergillus or other molds</a:t>
            </a:r>
          </a:p>
          <a:p>
            <a:r>
              <a:rPr lang="en-US" sz="2400" dirty="0"/>
              <a:t>Avoid contaminated feeds and/or use commercial adsorbents to bind and neutralize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Moldy corn could be an issue in late corn harvest – Ohio Ag Net | Ohio's  Country Journal">
            <a:extLst>
              <a:ext uri="{FF2B5EF4-FFF2-40B4-BE49-F238E27FC236}">
                <a16:creationId xmlns:a16="http://schemas.microsoft.com/office/drawing/2014/main" id="{34B2CD08-DC83-79BF-1B18-3FE32C1C29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30" y="1931043"/>
            <a:ext cx="5181600" cy="3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5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EAC31-0C98-D46D-2FEB-8B344F8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0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Overcoming Effects of Heat Stress with Embryos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4EBA3-78F7-D44F-53A2-D1BEC442C0D7}"/>
              </a:ext>
            </a:extLst>
          </p:cNvPr>
          <p:cNvSpPr txBox="1"/>
          <p:nvPr/>
        </p:nvSpPr>
        <p:spPr>
          <a:xfrm>
            <a:off x="379917" y="6308209"/>
            <a:ext cx="589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Hansen, ADSA Large Herd Management </a:t>
            </a:r>
            <a:r>
              <a:rPr lang="en-US" dirty="0" err="1"/>
              <a:t>Hdbk</a:t>
            </a:r>
            <a:r>
              <a:rPr lang="en-US" dirty="0"/>
              <a:t>, 2017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33D8D-A62C-68BE-B089-421F2950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326" y="1584628"/>
            <a:ext cx="5677199" cy="5092913"/>
          </a:xfrm>
        </p:spPr>
        <p:txBody>
          <a:bodyPr>
            <a:normAutofit/>
          </a:bodyPr>
          <a:lstStyle/>
          <a:p>
            <a:r>
              <a:rPr lang="en-US" sz="2400" dirty="0"/>
              <a:t>Heat stress damage is a combination of severity and duration of exposure</a:t>
            </a:r>
          </a:p>
          <a:p>
            <a:r>
              <a:rPr lang="en-US" sz="2400" dirty="0"/>
              <a:t>Rectal temperature &gt;39°C is best guess at the threshold for damage</a:t>
            </a:r>
          </a:p>
          <a:p>
            <a:r>
              <a:rPr lang="en-US" sz="2400" dirty="0"/>
              <a:t>Heat stress effect damages oocytes severely in last 42 days before ovulation</a:t>
            </a:r>
          </a:p>
          <a:p>
            <a:r>
              <a:rPr lang="en-US" sz="2400" dirty="0"/>
              <a:t>After ovulation the fertilized ovum is sensitive to acute heat stress for 2-3 days</a:t>
            </a:r>
          </a:p>
          <a:p>
            <a:r>
              <a:rPr lang="en-US" sz="2400" dirty="0"/>
              <a:t>Resistant to heat stress by day 5</a:t>
            </a:r>
          </a:p>
          <a:p>
            <a:r>
              <a:rPr lang="en-US" sz="2400" dirty="0"/>
              <a:t>Embryo transfer (day 6-8) can bypass heat stress sensitivity to oocyte and ovum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9EA23-72C1-FC90-C293-4D7AB7E6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5" y="1674689"/>
            <a:ext cx="6259852" cy="4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8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05CD-B63E-B09B-983E-C7D5090D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Loss in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DB5A3-DDED-ACC6-F28C-CA269358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91" y="2627597"/>
            <a:ext cx="10515600" cy="38036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Evidence supports the fact that 80-90% of AI results in pregnancy (as defined by a fertilized oocyte)</a:t>
            </a:r>
          </a:p>
          <a:p>
            <a:r>
              <a:rPr lang="en-US" dirty="0"/>
              <a:t>By this definition, getting cows pregnant is not the key issue</a:t>
            </a:r>
          </a:p>
          <a:p>
            <a:r>
              <a:rPr lang="en-US" dirty="0"/>
              <a:t>Early pregnancy loss mostly occurs before current available methods can reliably detect pregnancy </a:t>
            </a:r>
          </a:p>
          <a:p>
            <a:r>
              <a:rPr lang="en-US" dirty="0"/>
              <a:t>Sporadic abortions of fetuses &gt;90 days  can be a distraction to roughly  50% of embryo loss that can occur before 1</a:t>
            </a:r>
            <a:r>
              <a:rPr lang="en-US" baseline="30000" dirty="0"/>
              <a:t>st</a:t>
            </a:r>
            <a:r>
              <a:rPr lang="en-US" dirty="0"/>
              <a:t> pregnancy check</a:t>
            </a:r>
          </a:p>
          <a:p>
            <a:r>
              <a:rPr lang="en-US" dirty="0"/>
              <a:t>How can we explain the huge gap between heifer and mature cow fertility – P/AI, pregnancy loss, and twinning</a:t>
            </a:r>
          </a:p>
        </p:txBody>
      </p:sp>
      <p:pic>
        <p:nvPicPr>
          <p:cNvPr id="2050" name="Picture 2" descr="Embryonic Death.">
            <a:extLst>
              <a:ext uri="{FF2B5EF4-FFF2-40B4-BE49-F238E27FC236}">
                <a16:creationId xmlns:a16="http://schemas.microsoft.com/office/drawing/2014/main" id="{D6E402E5-9EF1-DC70-C8F9-E569DAC0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364" y="145208"/>
            <a:ext cx="3350445" cy="21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4293F-B777-BEB3-6113-E8DD0EA0132F}"/>
              </a:ext>
            </a:extLst>
          </p:cNvPr>
          <p:cNvSpPr txBox="1"/>
          <p:nvPr/>
        </p:nvSpPr>
        <p:spPr>
          <a:xfrm>
            <a:off x="8790504" y="145208"/>
            <a:ext cx="2702103" cy="37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50-day fetus-Drost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C83C3-209F-F2A2-367D-3D6B291532D1}"/>
              </a:ext>
            </a:extLst>
          </p:cNvPr>
          <p:cNvSpPr txBox="1"/>
          <p:nvPr/>
        </p:nvSpPr>
        <p:spPr>
          <a:xfrm>
            <a:off x="6554912" y="6431622"/>
            <a:ext cx="518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Drost Project Photos- https://visgar.vetmed.ufl.edu/</a:t>
            </a:r>
          </a:p>
        </p:txBody>
      </p:sp>
    </p:spTree>
    <p:extLst>
      <p:ext uri="{BB962C8B-B14F-4D97-AF65-F5344CB8AC3E}">
        <p14:creationId xmlns:p14="http://schemas.microsoft.com/office/powerpoint/2010/main" val="144088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AC7372-C551-25B0-9CEC-C7EF1D95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2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Hormonal treatments to increase progesterone and improve P/AI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FDF0CF-B003-0038-3FB2-9B6F6A6634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319" y="1690687"/>
            <a:ext cx="7776360" cy="388818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56D96A-C29F-5CF8-FC28-F4C16E521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2744" y="1726914"/>
            <a:ext cx="4119937" cy="4114800"/>
          </a:xfrm>
        </p:spPr>
        <p:txBody>
          <a:bodyPr/>
          <a:lstStyle/>
          <a:p>
            <a:r>
              <a:rPr lang="en-US" sz="2400" dirty="0"/>
              <a:t>HCG, GnRH and CIDR all result in higher progesterone levels and potential benefits to reduce pregnancy loss</a:t>
            </a:r>
          </a:p>
          <a:p>
            <a:r>
              <a:rPr lang="en-US" sz="2400" dirty="0"/>
              <a:t>Mixed and inconsistent results to improve P/AI</a:t>
            </a:r>
          </a:p>
          <a:p>
            <a:r>
              <a:rPr lang="en-US" sz="2400" dirty="0"/>
              <a:t>Low body condition cows had significant response with CIDR – some support for CIDR-Sync TAI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6C888-5822-7614-959A-11C00C60B023}"/>
              </a:ext>
            </a:extLst>
          </p:cNvPr>
          <p:cNvSpPr txBox="1"/>
          <p:nvPr/>
        </p:nvSpPr>
        <p:spPr>
          <a:xfrm>
            <a:off x="361308" y="6433066"/>
            <a:ext cx="619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Hansen, ADSA Large Herd Management </a:t>
            </a:r>
            <a:r>
              <a:rPr lang="en-US" dirty="0" err="1"/>
              <a:t>Hdbk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18348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EC78-147E-8BC1-24DA-A2A6B326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HCG and Pregnancy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6FDC-A979-8A0E-C754-8FAB22C83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257" y="1825625"/>
            <a:ext cx="708916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Human Chorionic Gonadotropin (HCG)</a:t>
            </a:r>
          </a:p>
          <a:p>
            <a:r>
              <a:rPr lang="en-US" dirty="0"/>
              <a:t>Effective drug to induce ovulation and subsequent accessory CL’s</a:t>
            </a:r>
          </a:p>
          <a:p>
            <a:r>
              <a:rPr lang="en-US" dirty="0"/>
              <a:t>Administered about 5 days post-AI</a:t>
            </a:r>
          </a:p>
          <a:p>
            <a:r>
              <a:rPr lang="en-US" dirty="0"/>
              <a:t>Progesterone from CL has been suggested as a means to support early pregnancy and reduce losses</a:t>
            </a:r>
          </a:p>
          <a:p>
            <a:r>
              <a:rPr lang="en-US" dirty="0"/>
              <a:t>Evidence is not convincing that this is a viable strategy under all situations</a:t>
            </a:r>
          </a:p>
          <a:p>
            <a:r>
              <a:rPr lang="en-US" dirty="0"/>
              <a:t>Effect has been reported to be more significant in heat stress</a:t>
            </a:r>
          </a:p>
          <a:p>
            <a:r>
              <a:rPr lang="en-US" dirty="0"/>
              <a:t>Insufficient evidence at this time for me to advise this application</a:t>
            </a:r>
          </a:p>
          <a:p>
            <a:r>
              <a:rPr lang="en-US" dirty="0"/>
              <a:t>Use may not be approved in some countries</a:t>
            </a:r>
          </a:p>
        </p:txBody>
      </p:sp>
      <p:pic>
        <p:nvPicPr>
          <p:cNvPr id="1026" name="Picture 2" descr="Chorionic Gonadotropin, Human, Recombinant (Rec. hCG); ≥80% pure">
            <a:extLst>
              <a:ext uri="{FF2B5EF4-FFF2-40B4-BE49-F238E27FC236}">
                <a16:creationId xmlns:a16="http://schemas.microsoft.com/office/drawing/2014/main" id="{6C296BE5-F66A-F4DD-79BB-62F12BCE55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68" y="1690688"/>
            <a:ext cx="3549132" cy="35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22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C5B6-8ECB-8AF5-3A14-9F84230A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0" y="123585"/>
            <a:ext cx="78687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Induced Follicle Turnover in Autumn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275E-D190-731E-2F98-896159DB7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362" y="2829463"/>
            <a:ext cx="10011310" cy="3577057"/>
          </a:xfrm>
        </p:spPr>
        <p:txBody>
          <a:bodyPr/>
          <a:lstStyle/>
          <a:p>
            <a:r>
              <a:rPr lang="en-US" dirty="0"/>
              <a:t>Studies have been done to increase turnover of damaged follicles in the autumn (after heat stress ends) </a:t>
            </a:r>
          </a:p>
          <a:p>
            <a:r>
              <a:rPr lang="en-US" dirty="0"/>
              <a:t>This has been done with FSH or </a:t>
            </a:r>
            <a:r>
              <a:rPr lang="en-US" dirty="0" err="1"/>
              <a:t>bST</a:t>
            </a:r>
            <a:r>
              <a:rPr lang="en-US" dirty="0"/>
              <a:t> (bovine somatotropin) – may not be readily available or permitted in all countries</a:t>
            </a:r>
          </a:p>
          <a:p>
            <a:r>
              <a:rPr lang="en-US" dirty="0"/>
              <a:t>Two or three successive rounds of GnRH-PGF are also used to stimulate several follicular waves</a:t>
            </a:r>
          </a:p>
          <a:p>
            <a:r>
              <a:rPr lang="en-US" dirty="0"/>
              <a:t>Not backed up with sufficient data from my research</a:t>
            </a:r>
          </a:p>
        </p:txBody>
      </p:sp>
      <p:pic>
        <p:nvPicPr>
          <p:cNvPr id="6146" name="Picture 2" descr="Multiple Follicles.">
            <a:extLst>
              <a:ext uri="{FF2B5EF4-FFF2-40B4-BE49-F238E27FC236}">
                <a16:creationId xmlns:a16="http://schemas.microsoft.com/office/drawing/2014/main" id="{6FA3F457-2ED1-2BB4-2DB0-E50DF2A7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05" y="123585"/>
            <a:ext cx="3914345" cy="230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7BB4C1-25B8-D2D5-6D61-DA8239D481B8}"/>
              </a:ext>
            </a:extLst>
          </p:cNvPr>
          <p:cNvSpPr txBox="1"/>
          <p:nvPr/>
        </p:nvSpPr>
        <p:spPr>
          <a:xfrm>
            <a:off x="9626886" y="2425220"/>
            <a:ext cx="1921267" cy="38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Drost Project</a:t>
            </a:r>
          </a:p>
        </p:txBody>
      </p:sp>
    </p:spTree>
    <p:extLst>
      <p:ext uri="{BB962C8B-B14F-4D97-AF65-F5344CB8AC3E}">
        <p14:creationId xmlns:p14="http://schemas.microsoft.com/office/powerpoint/2010/main" val="1142392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8151-B06B-EDC4-6EB4-786BB51A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065" y="159642"/>
            <a:ext cx="10515600" cy="836951"/>
          </a:xfrm>
        </p:spPr>
        <p:txBody>
          <a:bodyPr/>
          <a:lstStyle/>
          <a:p>
            <a:r>
              <a:rPr lang="en-US" dirty="0"/>
              <a:t>Fat Nutrition and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F5EE8-901B-A31A-A9DE-4CF367514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515" y="3744912"/>
            <a:ext cx="11568701" cy="2747963"/>
          </a:xfrm>
        </p:spPr>
        <p:txBody>
          <a:bodyPr>
            <a:normAutofit/>
          </a:bodyPr>
          <a:lstStyle/>
          <a:p>
            <a:r>
              <a:rPr lang="en-US" dirty="0"/>
              <a:t>Linolenic N-3 Fatty Acid – polyunsaturated fat</a:t>
            </a:r>
          </a:p>
          <a:p>
            <a:r>
              <a:rPr lang="en-US" dirty="0"/>
              <a:t>Positive impact on fertility – reduced pregnancy loss, improved oocyte quality and CL function</a:t>
            </a:r>
          </a:p>
          <a:p>
            <a:pPr lvl="1"/>
            <a:r>
              <a:rPr lang="en-US" dirty="0"/>
              <a:t>All studies cited showed numerical reduction in pregnancy loss</a:t>
            </a:r>
          </a:p>
          <a:p>
            <a:r>
              <a:rPr lang="en-US" dirty="0"/>
              <a:t>Supplemental fat at 1.5% of DM with high levels of N-3 (and N-6) FA is recommended – consult your nutritionist (not me!) for detailed guidance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B5AD59-2235-C7C6-4E53-DD340D43A9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9088" y="996593"/>
            <a:ext cx="8870564" cy="262118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9567BC-971E-A37A-B312-70B9F68C3696}"/>
              </a:ext>
            </a:extLst>
          </p:cNvPr>
          <p:cNvSpPr txBox="1"/>
          <p:nvPr/>
        </p:nvSpPr>
        <p:spPr>
          <a:xfrm>
            <a:off x="361308" y="6433066"/>
            <a:ext cx="619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Santos, ADSA Large Herd Management </a:t>
            </a:r>
            <a:r>
              <a:rPr lang="en-US" dirty="0" err="1"/>
              <a:t>Hdbk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141611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ED3D-0254-6F36-5C2F-F18787FB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Explaining Low Fertility of Cows vs Heifers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3EC8B4-B53B-AF16-97FD-3362EA7C4C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482" y="1931542"/>
            <a:ext cx="6318608" cy="379116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636FE-3764-D40D-EECE-98593A783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8750" y="1825625"/>
            <a:ext cx="520557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Heifer fertility outcomes greatly exceed mature cows – higher P/AI, lower pregnancy loss, fewer twins</a:t>
            </a:r>
          </a:p>
          <a:p>
            <a:r>
              <a:rPr lang="en-US" sz="2400" dirty="0"/>
              <a:t>Heifer P/AI% has been 60-65% since 1950’s</a:t>
            </a:r>
          </a:p>
          <a:p>
            <a:r>
              <a:rPr lang="en-US" sz="2400" dirty="0"/>
              <a:t>US data mature cow P/AI% for was 34% as recent as 2011</a:t>
            </a:r>
          </a:p>
          <a:p>
            <a:r>
              <a:rPr lang="en-US" sz="2400" dirty="0"/>
              <a:t>With use of effective pre-synchronization increased to 47%  by 2019 </a:t>
            </a:r>
            <a:r>
              <a:rPr lang="en-US" sz="2000" dirty="0"/>
              <a:t>(Fricke, et al, 2025)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2F103-6CC9-78A8-A6D8-FF8B3D4CE0FB}"/>
              </a:ext>
            </a:extLst>
          </p:cNvPr>
          <p:cNvSpPr txBox="1"/>
          <p:nvPr/>
        </p:nvSpPr>
        <p:spPr>
          <a:xfrm>
            <a:off x="287676" y="6472719"/>
            <a:ext cx="406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Fricke and Wiltbank, JDS,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030C7-CA63-1C23-6112-78B505358808}"/>
              </a:ext>
            </a:extLst>
          </p:cNvPr>
          <p:cNvSpPr txBox="1"/>
          <p:nvPr/>
        </p:nvSpPr>
        <p:spPr>
          <a:xfrm>
            <a:off x="503434" y="5804899"/>
            <a:ext cx="465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E2-Estrogen    P4-Progesterone</a:t>
            </a:r>
          </a:p>
        </p:txBody>
      </p:sp>
    </p:spTree>
    <p:extLst>
      <p:ext uri="{BB962C8B-B14F-4D97-AF65-F5344CB8AC3E}">
        <p14:creationId xmlns:p14="http://schemas.microsoft.com/office/powerpoint/2010/main" val="260661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C3B0-9444-845D-5CBB-D9C7F7C9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619"/>
            <a:ext cx="10515600" cy="857500"/>
          </a:xfrm>
        </p:spPr>
        <p:txBody>
          <a:bodyPr>
            <a:normAutofit/>
          </a:bodyPr>
          <a:lstStyle/>
          <a:p>
            <a:r>
              <a:rPr lang="en-US" sz="4000" dirty="0"/>
              <a:t>Milk Production, Twins and Pregnancy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54EB1-94D7-835D-7160-8196346B8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015" y="4643387"/>
            <a:ext cx="5181600" cy="14800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 twinning rates associated with high milk production (&gt;40 kg) previous 14 days to breeding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FAAB6-168F-06EE-7C95-6CC9B2A22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393" y="3277456"/>
            <a:ext cx="5457290" cy="29795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1,442 pregnancies weekly U/S from 36-90 days pregnant</a:t>
            </a:r>
          </a:p>
          <a:p>
            <a:r>
              <a:rPr lang="en-US" dirty="0"/>
              <a:t>Twin pregnancies 3X more likely to abort than single from 36-90 days after AI</a:t>
            </a:r>
          </a:p>
          <a:p>
            <a:r>
              <a:rPr lang="en-US" dirty="0"/>
              <a:t>Twin unilateral pregnancy 2-3X more likely to abort than bilateral (both horns)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7569596-7F31-613E-8851-F14F22B923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88" r="15876" b="10547"/>
          <a:stretch/>
        </p:blipFill>
        <p:spPr>
          <a:xfrm>
            <a:off x="212618" y="1108627"/>
            <a:ext cx="5376523" cy="3507900"/>
          </a:xfrm>
          <a:prstGeom prst="rect">
            <a:avLst/>
          </a:prstGeom>
        </p:spPr>
      </p:pic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7938E59E-6D5B-03FB-FCE3-1C4651B256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750352"/>
              </p:ext>
            </p:extLst>
          </p:nvPr>
        </p:nvGraphicFramePr>
        <p:xfrm>
          <a:off x="6254393" y="1209177"/>
          <a:ext cx="5457288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322">
                  <a:extLst>
                    <a:ext uri="{9D8B030D-6E8A-4147-A177-3AD203B41FA5}">
                      <a16:colId xmlns:a16="http://schemas.microsoft.com/office/drawing/2014/main" val="4102080684"/>
                    </a:ext>
                  </a:extLst>
                </a:gridCol>
                <a:gridCol w="1364322">
                  <a:extLst>
                    <a:ext uri="{9D8B030D-6E8A-4147-A177-3AD203B41FA5}">
                      <a16:colId xmlns:a16="http://schemas.microsoft.com/office/drawing/2014/main" val="3854192564"/>
                    </a:ext>
                  </a:extLst>
                </a:gridCol>
                <a:gridCol w="1364322">
                  <a:extLst>
                    <a:ext uri="{9D8B030D-6E8A-4147-A177-3AD203B41FA5}">
                      <a16:colId xmlns:a16="http://schemas.microsoft.com/office/drawing/2014/main" val="2190432408"/>
                    </a:ext>
                  </a:extLst>
                </a:gridCol>
                <a:gridCol w="1364322">
                  <a:extLst>
                    <a:ext uri="{9D8B030D-6E8A-4147-A177-3AD203B41FA5}">
                      <a16:colId xmlns:a16="http://schemas.microsoft.com/office/drawing/2014/main" val="3947700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1179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Pregnant at 36d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1446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Abort by 90d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139 (9.6%)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 (7.7%)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 (28.8%)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4100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15B3E0-373B-E7E0-E3BA-4B37A21334FC}"/>
              </a:ext>
            </a:extLst>
          </p:cNvPr>
          <p:cNvSpPr txBox="1"/>
          <p:nvPr/>
        </p:nvSpPr>
        <p:spPr>
          <a:xfrm>
            <a:off x="7263829" y="6304909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Lopez-</a:t>
            </a:r>
            <a:r>
              <a:rPr lang="en-US" dirty="0" err="1"/>
              <a:t>Gatius</a:t>
            </a:r>
            <a:r>
              <a:rPr lang="en-US" dirty="0"/>
              <a:t>, </a:t>
            </a:r>
            <a:r>
              <a:rPr lang="en-US" dirty="0" err="1"/>
              <a:t>ReprDomAn</a:t>
            </a:r>
            <a:r>
              <a:rPr lang="en-US" dirty="0"/>
              <a:t>, 2004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9E42C-2714-CD70-9519-0D28D5A0CCCB}"/>
              </a:ext>
            </a:extLst>
          </p:cNvPr>
          <p:cNvSpPr txBox="1"/>
          <p:nvPr/>
        </p:nvSpPr>
        <p:spPr>
          <a:xfrm>
            <a:off x="622015" y="6304909"/>
            <a:ext cx="575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Fricke, AABP, 2015 from Lopez, Theriogenology, 2005</a:t>
            </a:r>
          </a:p>
        </p:txBody>
      </p:sp>
    </p:spTree>
    <p:extLst>
      <p:ext uri="{BB962C8B-B14F-4D97-AF65-F5344CB8AC3E}">
        <p14:creationId xmlns:p14="http://schemas.microsoft.com/office/powerpoint/2010/main" val="117850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2C00D9-AB4E-460B-89D1-47FDE5CD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Role of hormonal environment on pregnancy loss</a:t>
            </a:r>
            <a:br>
              <a:rPr lang="en-US" sz="3200" dirty="0"/>
            </a:br>
            <a:endParaRPr lang="en-US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228D91-11A3-487B-AECB-C447AC745C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2407" y="1096183"/>
            <a:ext cx="8031480" cy="22014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7F18-5531-E233-E355-909E01C8BCA8}"/>
              </a:ext>
            </a:extLst>
          </p:cNvPr>
          <p:cNvSpPr txBox="1">
            <a:spLocks/>
          </p:cNvSpPr>
          <p:nvPr/>
        </p:nvSpPr>
        <p:spPr>
          <a:xfrm>
            <a:off x="622015" y="3429000"/>
            <a:ext cx="11224088" cy="3195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Cows pre-synchronized (G-7-G) and given 1</a:t>
            </a:r>
            <a:r>
              <a:rPr lang="en-US" sz="2600" baseline="30000" dirty="0"/>
              <a:t>st</a:t>
            </a:r>
            <a:r>
              <a:rPr lang="en-US" sz="2600" dirty="0"/>
              <a:t> GnRH of </a:t>
            </a:r>
            <a:r>
              <a:rPr lang="en-US" sz="2600" dirty="0" err="1"/>
              <a:t>Ovsynch</a:t>
            </a:r>
            <a:r>
              <a:rPr lang="en-US" sz="2600" dirty="0"/>
              <a:t> on day 7 of cycle</a:t>
            </a:r>
          </a:p>
          <a:p>
            <a:r>
              <a:rPr lang="en-US" sz="2600" dirty="0"/>
              <a:t>PGF2α and CIDR used to create high(H) or low(L) progesterone environment for early and late follicle development in 7 day period between GnRH and PGF2</a:t>
            </a:r>
            <a:r>
              <a:rPr lang="el-GR" sz="2600" dirty="0"/>
              <a:t>α</a:t>
            </a:r>
            <a:r>
              <a:rPr lang="en-US" sz="2600" dirty="0"/>
              <a:t> – 4 groups H/H, H/L, L/H, L/L</a:t>
            </a:r>
          </a:p>
          <a:p>
            <a:r>
              <a:rPr lang="en-US" sz="2600" dirty="0"/>
              <a:t>Measured outcomes – Ovulations single and double, P/AI, pregnancy loss by stage, twin pregnancies by horn, calvings, twin births</a:t>
            </a:r>
          </a:p>
        </p:txBody>
      </p:sp>
    </p:spTree>
    <p:extLst>
      <p:ext uri="{BB962C8B-B14F-4D97-AF65-F5344CB8AC3E}">
        <p14:creationId xmlns:p14="http://schemas.microsoft.com/office/powerpoint/2010/main" val="1610781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1164B4-FEC1-F34D-D609-296518B1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351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Successful </a:t>
            </a:r>
            <a:r>
              <a:rPr lang="en-US" sz="4000" dirty="0" err="1"/>
              <a:t>Ovysynch</a:t>
            </a:r>
            <a:r>
              <a:rPr lang="en-US" sz="4000" dirty="0"/>
              <a:t> Improves Pregnancy Outcomes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0B65-227F-1590-0C8B-397BBBCCC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success of the 1</a:t>
            </a:r>
            <a:r>
              <a:rPr lang="en-US" baseline="30000" dirty="0"/>
              <a:t>st</a:t>
            </a:r>
            <a:r>
              <a:rPr lang="en-US" dirty="0"/>
              <a:t> GnRH is critical to establishing a functional CL and high progesterone level until PGF on day 7</a:t>
            </a:r>
          </a:p>
          <a:p>
            <a:r>
              <a:rPr lang="en-US" dirty="0"/>
              <a:t>Failure to have a stable high progesterone level alters follicle maturation and results in double ovulations and twins</a:t>
            </a:r>
          </a:p>
          <a:p>
            <a:r>
              <a:rPr lang="en-US" dirty="0"/>
              <a:t>Double ovulations have a high %P/AI at 23 day after breeding – 73% vs 51%</a:t>
            </a:r>
          </a:p>
          <a:p>
            <a:r>
              <a:rPr lang="en-US" dirty="0"/>
              <a:t>Unilateral pregnancies have high rate of abortion at 35-56 days after breeding – 39% versus 21% in single ovulation pregnancies</a:t>
            </a:r>
          </a:p>
          <a:p>
            <a:r>
              <a:rPr lang="en-US" dirty="0"/>
              <a:t>All twins that survive to calving create risk for the cow post-calving and loss of fertility to females of mixed male-female twins</a:t>
            </a:r>
          </a:p>
        </p:txBody>
      </p:sp>
    </p:spTree>
    <p:extLst>
      <p:ext uri="{BB962C8B-B14F-4D97-AF65-F5344CB8AC3E}">
        <p14:creationId xmlns:p14="http://schemas.microsoft.com/office/powerpoint/2010/main" val="147789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8D29-CD1D-883F-FC8D-8FCA2DD6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47" y="252109"/>
            <a:ext cx="782291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Reducing Pregnancy Loss from Twins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13747-C2AC-7F56-276E-7483EF04E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321" y="2497768"/>
            <a:ext cx="10346077" cy="4200982"/>
          </a:xfrm>
        </p:spPr>
        <p:txBody>
          <a:bodyPr>
            <a:normAutofit/>
          </a:bodyPr>
          <a:lstStyle/>
          <a:p>
            <a:r>
              <a:rPr lang="en-US" dirty="0"/>
              <a:t>Most effective means to reduce twinning is to emphasize effective pre-synchronization in TAI (timed AI) programs</a:t>
            </a:r>
          </a:p>
          <a:p>
            <a:pPr lvl="1"/>
            <a:r>
              <a:rPr lang="en-US" sz="2600" dirty="0"/>
              <a:t>Follow protocols that result in high ovulation rates to 1</a:t>
            </a:r>
            <a:r>
              <a:rPr lang="en-US" sz="2600" baseline="30000" dirty="0"/>
              <a:t>st</a:t>
            </a:r>
            <a:r>
              <a:rPr lang="en-US" sz="2600" dirty="0"/>
              <a:t> GnRH</a:t>
            </a:r>
          </a:p>
          <a:p>
            <a:pPr lvl="1"/>
            <a:r>
              <a:rPr lang="en-US" sz="2600" dirty="0"/>
              <a:t>Ovulatory follicle matures under high progesterone</a:t>
            </a:r>
          </a:p>
          <a:p>
            <a:pPr lvl="1"/>
            <a:r>
              <a:rPr lang="en-US" sz="2600" dirty="0"/>
              <a:t>Insure complete </a:t>
            </a:r>
            <a:r>
              <a:rPr lang="en-US" sz="2600" dirty="0" err="1"/>
              <a:t>luteolysis</a:t>
            </a:r>
            <a:r>
              <a:rPr lang="en-US" sz="2600" dirty="0"/>
              <a:t> at day 7 of </a:t>
            </a:r>
            <a:r>
              <a:rPr lang="en-US" sz="2600" dirty="0" err="1"/>
              <a:t>Ovsynch</a:t>
            </a:r>
            <a:r>
              <a:rPr lang="en-US" sz="2600" dirty="0"/>
              <a:t> with PGF2</a:t>
            </a:r>
            <a:r>
              <a:rPr lang="el-GR" sz="2600" dirty="0"/>
              <a:t>α</a:t>
            </a:r>
            <a:r>
              <a:rPr lang="en-US" sz="2600" dirty="0"/>
              <a:t>, with option to add 2</a:t>
            </a:r>
            <a:r>
              <a:rPr lang="en-US" sz="2600" baseline="30000" dirty="0"/>
              <a:t>nd</a:t>
            </a:r>
            <a:r>
              <a:rPr lang="en-US" sz="2600" dirty="0"/>
              <a:t> PGF2</a:t>
            </a:r>
            <a:r>
              <a:rPr lang="el-GR" sz="2600" dirty="0"/>
              <a:t>α</a:t>
            </a:r>
            <a:r>
              <a:rPr lang="en-US" sz="2600" dirty="0"/>
              <a:t> on day 8</a:t>
            </a:r>
          </a:p>
          <a:p>
            <a:r>
              <a:rPr lang="en-US" dirty="0"/>
              <a:t>Results in fewer double ovulations, fewer twins, less pregnancy loss</a:t>
            </a:r>
          </a:p>
          <a:p>
            <a:r>
              <a:rPr lang="en-US" dirty="0"/>
              <a:t>Manual rupture of the amnion of one embryo in unilateral twins and CIDR for 21-28 days has been studied, but not routinely in use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122" name="Picture 2" descr="Early Embryonic Death.">
            <a:extLst>
              <a:ext uri="{FF2B5EF4-FFF2-40B4-BE49-F238E27FC236}">
                <a16:creationId xmlns:a16="http://schemas.microsoft.com/office/drawing/2014/main" id="{83F270D3-C968-9B09-ED3B-5EE1D7FC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81" y="159250"/>
            <a:ext cx="2857072" cy="22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ACBB3-5DCB-D269-0B3C-E62971520082}"/>
              </a:ext>
            </a:extLst>
          </p:cNvPr>
          <p:cNvSpPr txBox="1"/>
          <p:nvPr/>
        </p:nvSpPr>
        <p:spPr>
          <a:xfrm>
            <a:off x="9277564" y="252109"/>
            <a:ext cx="249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Unilateral twins - Drost</a:t>
            </a:r>
          </a:p>
        </p:txBody>
      </p:sp>
    </p:spTree>
    <p:extLst>
      <p:ext uri="{BB962C8B-B14F-4D97-AF65-F5344CB8AC3E}">
        <p14:creationId xmlns:p14="http://schemas.microsoft.com/office/powerpoint/2010/main" val="1878693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7D9A1B-8B1C-20C2-0B81-1984EC21D3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969" b="40648"/>
          <a:stretch/>
        </p:blipFill>
        <p:spPr>
          <a:xfrm>
            <a:off x="0" y="499835"/>
            <a:ext cx="7779182" cy="343670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575CFE-F1A5-81C4-0CCD-7D1AF606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4796" y="210618"/>
            <a:ext cx="4336550" cy="34367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err="1"/>
              <a:t>Ovsynch</a:t>
            </a:r>
            <a:r>
              <a:rPr lang="en-US" sz="2400" b="1" i="1" dirty="0"/>
              <a:t>-TAI Protocol</a:t>
            </a:r>
          </a:p>
          <a:p>
            <a:r>
              <a:rPr lang="en-US" sz="2400" dirty="0"/>
              <a:t>Effective tool for increasing insemination rate – all cows get bred 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GnRH on random day of cycle – about 50% response</a:t>
            </a:r>
          </a:p>
          <a:p>
            <a:r>
              <a:rPr lang="en-US" sz="2400" dirty="0"/>
              <a:t>%P/AI no improvement over estrus detection and AI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DC6B394-3068-A3BB-30D6-4FD316BF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431" b="11586"/>
          <a:stretch/>
        </p:blipFill>
        <p:spPr>
          <a:xfrm>
            <a:off x="-1" y="4356243"/>
            <a:ext cx="7781575" cy="1736332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F007DE5-3459-FE22-2232-4659DDB56CA9}"/>
              </a:ext>
            </a:extLst>
          </p:cNvPr>
          <p:cNvSpPr txBox="1">
            <a:spLocks/>
          </p:cNvSpPr>
          <p:nvPr/>
        </p:nvSpPr>
        <p:spPr>
          <a:xfrm>
            <a:off x="7674796" y="3688422"/>
            <a:ext cx="4336550" cy="301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Fertility programs</a:t>
            </a:r>
          </a:p>
          <a:p>
            <a:r>
              <a:rPr lang="en-US" sz="2400" dirty="0"/>
              <a:t>Rely on </a:t>
            </a:r>
            <a:r>
              <a:rPr lang="en-US" sz="2400" dirty="0" err="1"/>
              <a:t>Presynchronization</a:t>
            </a:r>
            <a:r>
              <a:rPr lang="en-US" sz="2400" dirty="0"/>
              <a:t> before start of </a:t>
            </a:r>
            <a:r>
              <a:rPr lang="en-US" sz="2400" dirty="0" err="1"/>
              <a:t>Ovsynch</a:t>
            </a:r>
            <a:r>
              <a:rPr lang="en-US" sz="2400" dirty="0"/>
              <a:t> at day 6-7 of cycle</a:t>
            </a:r>
          </a:p>
          <a:p>
            <a:pPr lvl="1"/>
            <a:r>
              <a:rPr lang="en-US" sz="2000" dirty="0"/>
              <a:t>Optimal outcomes for fertility</a:t>
            </a:r>
          </a:p>
          <a:p>
            <a:pPr lvl="1"/>
            <a:r>
              <a:rPr lang="en-US" sz="2000" dirty="0"/>
              <a:t>Higher %P/AI</a:t>
            </a:r>
          </a:p>
          <a:p>
            <a:pPr lvl="1"/>
            <a:r>
              <a:rPr lang="en-US" sz="2000" dirty="0"/>
              <a:t>Fewer twins</a:t>
            </a:r>
          </a:p>
          <a:p>
            <a:pPr lvl="1"/>
            <a:r>
              <a:rPr lang="en-US" sz="2000" dirty="0"/>
              <a:t>Less pregnancy loss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1681D-BC1A-9059-33B0-10EC0DA3F615}"/>
              </a:ext>
            </a:extLst>
          </p:cNvPr>
          <p:cNvSpPr txBox="1"/>
          <p:nvPr/>
        </p:nvSpPr>
        <p:spPr>
          <a:xfrm>
            <a:off x="287676" y="6472719"/>
            <a:ext cx="406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Fricke and Wiltbank, JDS,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F0E6B-AED7-B5BF-CD7A-BE454E39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58" y="210618"/>
            <a:ext cx="4761215" cy="500473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30 years of Progress!</a:t>
            </a:r>
          </a:p>
        </p:txBody>
      </p:sp>
    </p:spTree>
    <p:extLst>
      <p:ext uri="{BB962C8B-B14F-4D97-AF65-F5344CB8AC3E}">
        <p14:creationId xmlns:p14="http://schemas.microsoft.com/office/powerpoint/2010/main" val="289880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0C2F-B8B0-FC0A-E992-95D158BF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Early Pregnancy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28D2-2D66-C5CB-AD86-75E4585EA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744" y="1785991"/>
            <a:ext cx="8534400" cy="45116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Estimates of early pregnancy loss depend on how loss is determined and phases are described</a:t>
            </a:r>
          </a:p>
          <a:p>
            <a:pPr lvl="1"/>
            <a:r>
              <a:rPr lang="en-US" dirty="0"/>
              <a:t>One framework- 4 Pivotal Periods (Wiltbank, Univ of </a:t>
            </a:r>
            <a:r>
              <a:rPr lang="en-US" dirty="0" err="1"/>
              <a:t>Wisc</a:t>
            </a:r>
            <a:r>
              <a:rPr lang="en-US" dirty="0"/>
              <a:t>)</a:t>
            </a:r>
          </a:p>
          <a:p>
            <a:pPr lvl="2"/>
            <a:r>
              <a:rPr lang="en-US" sz="2200" dirty="0"/>
              <a:t>First week after ovulation  ~20-50% loss</a:t>
            </a:r>
          </a:p>
          <a:p>
            <a:pPr lvl="2"/>
            <a:r>
              <a:rPr lang="en-US" sz="2200" dirty="0"/>
              <a:t>8-27 days  ~30% loss</a:t>
            </a:r>
          </a:p>
          <a:p>
            <a:pPr lvl="2"/>
            <a:r>
              <a:rPr lang="en-US" sz="2200" dirty="0"/>
              <a:t>28-60 days  11.7% loss (US average)</a:t>
            </a:r>
          </a:p>
          <a:p>
            <a:pPr lvl="2"/>
            <a:r>
              <a:rPr lang="en-US" sz="2200" dirty="0"/>
              <a:t>61-90 days  ~2% loss</a:t>
            </a:r>
          </a:p>
          <a:p>
            <a:pPr lvl="1"/>
            <a:r>
              <a:rPr lang="en-US" sz="2600" dirty="0"/>
              <a:t>Estimates of early pregnancy loss (&lt;28 days) are limited by the lack of commercially available and accurate test</a:t>
            </a:r>
          </a:p>
          <a:p>
            <a:pPr lvl="2"/>
            <a:r>
              <a:rPr lang="en-US" sz="2200" dirty="0"/>
              <a:t>Embryo quality and survival after implanted</a:t>
            </a:r>
          </a:p>
          <a:p>
            <a:pPr lvl="2"/>
            <a:r>
              <a:rPr lang="en-US" sz="2200" dirty="0"/>
              <a:t>ISG-15 (Interferon Stimulated Gene) – about 21 days</a:t>
            </a:r>
          </a:p>
          <a:p>
            <a:pPr lvl="2"/>
            <a:r>
              <a:rPr lang="en-US" sz="2200" dirty="0"/>
              <a:t>Early changes in PSP-B (Pregnancy Specific Protein B)</a:t>
            </a:r>
          </a:p>
          <a:p>
            <a:pPr lvl="2"/>
            <a:r>
              <a:rPr lang="en-US" sz="2200" dirty="0"/>
              <a:t>Progesterone levels at day 23 (not a specific indicator)</a:t>
            </a:r>
          </a:p>
        </p:txBody>
      </p:sp>
      <p:pic>
        <p:nvPicPr>
          <p:cNvPr id="2056" name="Picture 8" descr="38-Day Pregnancy.">
            <a:extLst>
              <a:ext uri="{FF2B5EF4-FFF2-40B4-BE49-F238E27FC236}">
                <a16:creationId xmlns:a16="http://schemas.microsoft.com/office/drawing/2014/main" id="{968A5864-907E-39C2-1AEF-F52A9166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28" y="1785991"/>
            <a:ext cx="3389856" cy="26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726FC0-9D9F-097E-B85B-C086CCEB389C}"/>
              </a:ext>
            </a:extLst>
          </p:cNvPr>
          <p:cNvSpPr txBox="1"/>
          <p:nvPr/>
        </p:nvSpPr>
        <p:spPr>
          <a:xfrm>
            <a:off x="9629454" y="4470757"/>
            <a:ext cx="244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Drost Project</a:t>
            </a:r>
          </a:p>
        </p:txBody>
      </p:sp>
    </p:spTree>
    <p:extLst>
      <p:ext uri="{BB962C8B-B14F-4D97-AF65-F5344CB8AC3E}">
        <p14:creationId xmlns:p14="http://schemas.microsoft.com/office/powerpoint/2010/main" val="895319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F41B8A-37C8-0093-6040-6BA82D90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2467"/>
            <a:ext cx="10515600" cy="1017339"/>
          </a:xfrm>
        </p:spPr>
        <p:txBody>
          <a:bodyPr>
            <a:normAutofit/>
          </a:bodyPr>
          <a:lstStyle/>
          <a:p>
            <a:r>
              <a:rPr lang="en-US" sz="3600" b="1" i="1" dirty="0"/>
              <a:t>In 2010 We Asked: Can High Producing Cows Be Healthy?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73F5F4-4B12-2CE5-1069-D179E1D29B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047" y="1448656"/>
            <a:ext cx="5824609" cy="1325366"/>
          </a:xfr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48B17B8-F8A8-A657-EB2E-6DAA42A441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2544124"/>
              </p:ext>
            </p:extLst>
          </p:nvPr>
        </p:nvGraphicFramePr>
        <p:xfrm>
          <a:off x="914400" y="3103366"/>
          <a:ext cx="3374632" cy="261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298">
                  <a:extLst>
                    <a:ext uri="{9D8B030D-6E8A-4147-A177-3AD203B41FA5}">
                      <a16:colId xmlns:a16="http://schemas.microsoft.com/office/drawing/2014/main" val="149125717"/>
                    </a:ext>
                  </a:extLst>
                </a:gridCol>
                <a:gridCol w="2134334">
                  <a:extLst>
                    <a:ext uri="{9D8B030D-6E8A-4147-A177-3AD203B41FA5}">
                      <a16:colId xmlns:a16="http://schemas.microsoft.com/office/drawing/2014/main" val="110940708"/>
                    </a:ext>
                  </a:extLst>
                </a:gridCol>
              </a:tblGrid>
              <a:tr h="43655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Average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559420"/>
                  </a:ext>
                </a:extLst>
              </a:tr>
              <a:tr h="436557">
                <a:tc>
                  <a:txBody>
                    <a:bodyPr/>
                    <a:lstStyle/>
                    <a:p>
                      <a:r>
                        <a:rPr lang="en-US" sz="2000" dirty="0"/>
                        <a:t>Herd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488 cows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578314"/>
                  </a:ext>
                </a:extLst>
              </a:tr>
              <a:tr h="436557">
                <a:tc>
                  <a:txBody>
                    <a:bodyPr/>
                    <a:lstStyle/>
                    <a:p>
                      <a:r>
                        <a:rPr lang="en-US" sz="2000" dirty="0"/>
                        <a:t>Milk/cow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14,300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67390"/>
                  </a:ext>
                </a:extLst>
              </a:tr>
              <a:tr h="436557">
                <a:tc>
                  <a:txBody>
                    <a:bodyPr/>
                    <a:lstStyle/>
                    <a:p>
                      <a:r>
                        <a:rPr lang="en-US" sz="2000" dirty="0"/>
                        <a:t>Cull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580532"/>
                  </a:ext>
                </a:extLst>
              </a:tr>
              <a:tr h="436557">
                <a:tc>
                  <a:txBody>
                    <a:bodyPr/>
                    <a:lstStyle/>
                    <a:p>
                      <a:r>
                        <a:rPr lang="en-US" sz="2000" dirty="0"/>
                        <a:t>SCC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02769"/>
                  </a:ext>
                </a:extLst>
              </a:tr>
              <a:tr h="436557">
                <a:tc>
                  <a:txBody>
                    <a:bodyPr/>
                    <a:lstStyle/>
                    <a:p>
                      <a:r>
                        <a:rPr lang="en-US" sz="2000" dirty="0"/>
                        <a:t>21-d 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335524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01E42F-4C82-3AFC-B163-4E1F06C94755}"/>
              </a:ext>
            </a:extLst>
          </p:cNvPr>
          <p:cNvSpPr txBox="1">
            <a:spLocks/>
          </p:cNvSpPr>
          <p:nvPr/>
        </p:nvSpPr>
        <p:spPr>
          <a:xfrm>
            <a:off x="6294818" y="1448656"/>
            <a:ext cx="5684178" cy="5216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Thought Provoking Concept</a:t>
            </a:r>
          </a:p>
          <a:p>
            <a:pPr lvl="1"/>
            <a:r>
              <a:rPr lang="en-US" dirty="0"/>
              <a:t>High Production and High Health</a:t>
            </a:r>
          </a:p>
          <a:p>
            <a:r>
              <a:rPr lang="en-US" dirty="0"/>
              <a:t>30/30 Club</a:t>
            </a:r>
          </a:p>
          <a:p>
            <a:pPr lvl="1"/>
            <a:r>
              <a:rPr lang="en-US" dirty="0"/>
              <a:t>30,000 </a:t>
            </a:r>
            <a:r>
              <a:rPr lang="en-US" dirty="0" err="1"/>
              <a:t>lbs</a:t>
            </a:r>
            <a:r>
              <a:rPr lang="en-US" dirty="0"/>
              <a:t> milk/yr (13,600 kg)</a:t>
            </a:r>
          </a:p>
          <a:p>
            <a:pPr lvl="1"/>
            <a:r>
              <a:rPr lang="en-US" dirty="0"/>
              <a:t>30% cull rate or lower</a:t>
            </a:r>
          </a:p>
          <a:p>
            <a:r>
              <a:rPr lang="en-US" dirty="0"/>
              <a:t>24 Wisconsin top dairies to demonstrate that high production and high health performance are achievable</a:t>
            </a:r>
          </a:p>
          <a:p>
            <a:r>
              <a:rPr lang="en-US" dirty="0"/>
              <a:t>…but, 21-d PR average = 18%</a:t>
            </a:r>
          </a:p>
          <a:p>
            <a:pPr lvl="1"/>
            <a:r>
              <a:rPr lang="en-US" dirty="0"/>
              <a:t>Low PR reflects the wasted potential of the cow’s reproductive capacity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59C71-9F00-3410-849A-803091C5A5BC}"/>
              </a:ext>
            </a:extLst>
          </p:cNvPr>
          <p:cNvSpPr txBox="1"/>
          <p:nvPr/>
        </p:nvSpPr>
        <p:spPr>
          <a:xfrm>
            <a:off x="626725" y="6411074"/>
            <a:ext cx="302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Cook, AABP Proc., 2010</a:t>
            </a:r>
          </a:p>
        </p:txBody>
      </p:sp>
    </p:spTree>
    <p:extLst>
      <p:ext uri="{BB962C8B-B14F-4D97-AF65-F5344CB8AC3E}">
        <p14:creationId xmlns:p14="http://schemas.microsoft.com/office/powerpoint/2010/main" val="4138643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6C3654-9FA4-1AB5-E218-8FFFBF34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851"/>
            <a:ext cx="4257782" cy="1325563"/>
          </a:xfrm>
        </p:spPr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E05F4-2B0F-F35A-CC8F-D434361C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92" y="2246865"/>
            <a:ext cx="10515600" cy="4351338"/>
          </a:xfrm>
        </p:spPr>
        <p:txBody>
          <a:bodyPr/>
          <a:lstStyle/>
          <a:p>
            <a:r>
              <a:rPr lang="en-US" dirty="0"/>
              <a:t>What your breeding team needs from you to get results</a:t>
            </a:r>
          </a:p>
          <a:p>
            <a:r>
              <a:rPr lang="en-US" dirty="0"/>
              <a:t>Up-to-date and science-based protocols that fit your farm system</a:t>
            </a:r>
          </a:p>
          <a:p>
            <a:r>
              <a:rPr lang="en-US" dirty="0"/>
              <a:t>Support with the tools for success</a:t>
            </a:r>
          </a:p>
          <a:p>
            <a:pPr lvl="1"/>
            <a:r>
              <a:rPr lang="en-US" dirty="0"/>
              <a:t>Training on basic AI procedures, semen handling, cow handling, etc..</a:t>
            </a:r>
          </a:p>
          <a:p>
            <a:pPr lvl="1"/>
            <a:r>
              <a:rPr lang="en-US" dirty="0"/>
              <a:t>Facilities that encourage efficient and stress-free handling for staff and cows</a:t>
            </a:r>
          </a:p>
          <a:p>
            <a:pPr lvl="1"/>
            <a:r>
              <a:rPr lang="en-US" dirty="0"/>
              <a:t>Advanced tools for greater efficiency, accuracy- U/S, PAG, E-Monitors,..</a:t>
            </a:r>
          </a:p>
          <a:p>
            <a:pPr lvl="1"/>
            <a:r>
              <a:rPr lang="en-US" dirty="0"/>
              <a:t>Healthy, stress-free cows with high genetic potential</a:t>
            </a:r>
          </a:p>
          <a:p>
            <a:r>
              <a:rPr lang="en-US" dirty="0"/>
              <a:t>Incentive systems that reward staff for achieving what is within their control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F0BD9-0F29-043B-E4C9-7B80A2E2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512" y="180514"/>
            <a:ext cx="3475227" cy="20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3EA0-A06E-9EAE-7EB5-157066FF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E53FE-EB26-B3EB-10EC-135C7DCC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1" y="1825624"/>
            <a:ext cx="11383767" cy="48217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best proxy for the reproductive potential of a mature cow is our heifers – we should strive to further close the gap on performance</a:t>
            </a:r>
          </a:p>
          <a:p>
            <a:r>
              <a:rPr lang="en-US" dirty="0"/>
              <a:t>This requires an all-farm approach with breeders contributing the final steps in achieving this goal – fertility is more than just the AI gun</a:t>
            </a:r>
          </a:p>
          <a:p>
            <a:r>
              <a:rPr lang="en-US" dirty="0"/>
              <a:t>Deep analysis of farm performance guided by academic and expert advice can reveal the bottlenecks constraining cow genetic potential</a:t>
            </a:r>
          </a:p>
          <a:p>
            <a:pPr lvl="1"/>
            <a:r>
              <a:rPr lang="en-US" dirty="0"/>
              <a:t>Managing cows using averages of key metrics ignores the exceptions where opportunity lies</a:t>
            </a:r>
          </a:p>
          <a:p>
            <a:r>
              <a:rPr lang="en-US" dirty="0"/>
              <a:t>More often than not the bottlenecks are created at the highest levels of management</a:t>
            </a:r>
          </a:p>
          <a:p>
            <a:r>
              <a:rPr lang="en-US" dirty="0"/>
              <a:t>Barn design, cow comfort, ventilation and cooling, feeds and feeding,…</a:t>
            </a:r>
          </a:p>
          <a:p>
            <a:r>
              <a:rPr lang="en-US" dirty="0"/>
              <a:t>Own the problem, make a plan, and open up the bottlenecks</a:t>
            </a:r>
          </a:p>
          <a:p>
            <a:r>
              <a:rPr lang="en-US" dirty="0"/>
              <a:t>Better performance is within our reach!</a:t>
            </a:r>
          </a:p>
        </p:txBody>
      </p:sp>
    </p:spTree>
    <p:extLst>
      <p:ext uri="{BB962C8B-B14F-4D97-AF65-F5344CB8AC3E}">
        <p14:creationId xmlns:p14="http://schemas.microsoft.com/office/powerpoint/2010/main" val="2645653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88C1-C4A4-59CC-EAC6-E93116458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654" y="1041400"/>
            <a:ext cx="7650822" cy="238760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F953B-8379-0512-DD4A-896AE6594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2860"/>
            <a:ext cx="5647362" cy="1655762"/>
          </a:xfrm>
        </p:spPr>
        <p:txBody>
          <a:bodyPr/>
          <a:lstStyle/>
          <a:p>
            <a:r>
              <a:rPr lang="en-US" dirty="0"/>
              <a:t>Todd Meyer DVM</a:t>
            </a:r>
          </a:p>
          <a:p>
            <a:r>
              <a:rPr lang="en-US" dirty="0"/>
              <a:t>tmmbeijing@yahoo.com</a:t>
            </a:r>
          </a:p>
        </p:txBody>
      </p:sp>
      <p:pic>
        <p:nvPicPr>
          <p:cNvPr id="5" name="Picture 8" descr="breeding-2">
            <a:extLst>
              <a:ext uri="{FF2B5EF4-FFF2-40B4-BE49-F238E27FC236}">
                <a16:creationId xmlns:a16="http://schemas.microsoft.com/office/drawing/2014/main" id="{A6A6F61C-7AE6-29EA-05EA-2C5D2C6C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3734" y="166159"/>
            <a:ext cx="4350454" cy="289890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3828F-0270-2A1C-4E5E-46A116373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34" y="3346806"/>
            <a:ext cx="4350454" cy="32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9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552084-4D7D-3EE7-7C5D-90E1A50BB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2800" y="204108"/>
            <a:ext cx="5408346" cy="131989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21F866-4762-B35E-7F73-9E9673E226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21133" y="1580460"/>
            <a:ext cx="9146981" cy="2137073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265C825-B77A-1B10-7A04-652E946DEE85}"/>
              </a:ext>
            </a:extLst>
          </p:cNvPr>
          <p:cNvSpPr txBox="1">
            <a:spLocks/>
          </p:cNvSpPr>
          <p:nvPr/>
        </p:nvSpPr>
        <p:spPr bwMode="auto">
          <a:xfrm>
            <a:off x="226031" y="3733800"/>
            <a:ext cx="11198832" cy="304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Review of existing studies – 46 research studies from 1996-2019</a:t>
            </a:r>
          </a:p>
          <a:p>
            <a:r>
              <a:rPr lang="en-US" sz="2400" dirty="0"/>
              <a:t>Before 19 days – not studied</a:t>
            </a:r>
          </a:p>
          <a:p>
            <a:r>
              <a:rPr lang="en-US" sz="2400" dirty="0"/>
              <a:t>Early Embryo (19-30 days) – 27% (Interferon Stimulated Gene-15, Progesterone)</a:t>
            </a:r>
          </a:p>
          <a:p>
            <a:r>
              <a:rPr lang="en-US" sz="2400" dirty="0"/>
              <a:t>Late Embryo (32-45 days) – 13% (Ultrasound, Pregnancy Associated Glycoproteins)</a:t>
            </a:r>
          </a:p>
          <a:p>
            <a:r>
              <a:rPr lang="en-US" sz="2400" dirty="0"/>
              <a:t>Early Fetus (45-60 days) – 7%</a:t>
            </a:r>
          </a:p>
          <a:p>
            <a:r>
              <a:rPr lang="en-US" sz="2400" dirty="0"/>
              <a:t>Late Fetus (60-90 days) – 2%</a:t>
            </a:r>
          </a:p>
        </p:txBody>
      </p:sp>
    </p:spTree>
    <p:extLst>
      <p:ext uri="{BB962C8B-B14F-4D97-AF65-F5344CB8AC3E}">
        <p14:creationId xmlns:p14="http://schemas.microsoft.com/office/powerpoint/2010/main" val="338228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6AE26-ABD4-917A-2818-BF683169A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2" y="1840184"/>
            <a:ext cx="7016571" cy="44784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C9FEE7-34B7-A3F2-6F53-327D8B1A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Loss from 28 Days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A9A54-A35C-8384-A9E5-58E5FFE78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395" y="1571946"/>
            <a:ext cx="4941870" cy="4920929"/>
          </a:xfrm>
        </p:spPr>
        <p:txBody>
          <a:bodyPr/>
          <a:lstStyle/>
          <a:p>
            <a:r>
              <a:rPr lang="en-US" dirty="0"/>
              <a:t>Early data on pregnancy loss in a herd over multiple periods</a:t>
            </a:r>
          </a:p>
          <a:p>
            <a:r>
              <a:rPr lang="en-US" dirty="0"/>
              <a:t>Timing of 1</a:t>
            </a:r>
            <a:r>
              <a:rPr lang="en-US" baseline="30000" dirty="0"/>
              <a:t>st</a:t>
            </a:r>
            <a:r>
              <a:rPr lang="en-US" dirty="0"/>
              <a:t> pregnancy check is a major factor in documented losses</a:t>
            </a:r>
          </a:p>
          <a:p>
            <a:r>
              <a:rPr lang="en-US" dirty="0"/>
              <a:t>&gt;56 days – rate slows down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D09903E9-CC48-4396-CFBA-2D9220670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987" y="6406457"/>
            <a:ext cx="3190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latin typeface="Comic Sans MS" pitchFamily="66" charset="0"/>
              </a:rPr>
              <a:t>Vasconcelos et al., 1997</a:t>
            </a:r>
            <a:endParaRPr lang="en-US" altLang="en-US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6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CA88-F550-4584-86B2-12BF3269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en-US" dirty="0"/>
              <a:t>True Abortion Rate</a:t>
            </a:r>
            <a:endParaRPr lang="en-US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9CA663-BA39-43EF-9A66-72CBD784D64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0" y="1137920"/>
          <a:ext cx="6410960" cy="5659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540">
                  <a:extLst>
                    <a:ext uri="{9D8B030D-6E8A-4147-A177-3AD203B41FA5}">
                      <a16:colId xmlns:a16="http://schemas.microsoft.com/office/drawing/2014/main" val="979264713"/>
                    </a:ext>
                  </a:extLst>
                </a:gridCol>
                <a:gridCol w="720333">
                  <a:extLst>
                    <a:ext uri="{9D8B030D-6E8A-4147-A177-3AD203B41FA5}">
                      <a16:colId xmlns:a16="http://schemas.microsoft.com/office/drawing/2014/main" val="2201747818"/>
                    </a:ext>
                  </a:extLst>
                </a:gridCol>
                <a:gridCol w="648299">
                  <a:extLst>
                    <a:ext uri="{9D8B030D-6E8A-4147-A177-3AD203B41FA5}">
                      <a16:colId xmlns:a16="http://schemas.microsoft.com/office/drawing/2014/main" val="2050074511"/>
                    </a:ext>
                  </a:extLst>
                </a:gridCol>
                <a:gridCol w="450208">
                  <a:extLst>
                    <a:ext uri="{9D8B030D-6E8A-4147-A177-3AD203B41FA5}">
                      <a16:colId xmlns:a16="http://schemas.microsoft.com/office/drawing/2014/main" val="183872800"/>
                    </a:ext>
                  </a:extLst>
                </a:gridCol>
                <a:gridCol w="738341">
                  <a:extLst>
                    <a:ext uri="{9D8B030D-6E8A-4147-A177-3AD203B41FA5}">
                      <a16:colId xmlns:a16="http://schemas.microsoft.com/office/drawing/2014/main" val="628478225"/>
                    </a:ext>
                  </a:extLst>
                </a:gridCol>
                <a:gridCol w="648299">
                  <a:extLst>
                    <a:ext uri="{9D8B030D-6E8A-4147-A177-3AD203B41FA5}">
                      <a16:colId xmlns:a16="http://schemas.microsoft.com/office/drawing/2014/main" val="3084050921"/>
                    </a:ext>
                  </a:extLst>
                </a:gridCol>
                <a:gridCol w="450208">
                  <a:extLst>
                    <a:ext uri="{9D8B030D-6E8A-4147-A177-3AD203B41FA5}">
                      <a16:colId xmlns:a16="http://schemas.microsoft.com/office/drawing/2014/main" val="924890463"/>
                    </a:ext>
                  </a:extLst>
                </a:gridCol>
                <a:gridCol w="720333">
                  <a:extLst>
                    <a:ext uri="{9D8B030D-6E8A-4147-A177-3AD203B41FA5}">
                      <a16:colId xmlns:a16="http://schemas.microsoft.com/office/drawing/2014/main" val="3900563476"/>
                    </a:ext>
                  </a:extLst>
                </a:gridCol>
                <a:gridCol w="864399">
                  <a:extLst>
                    <a:ext uri="{9D8B030D-6E8A-4147-A177-3AD203B41FA5}">
                      <a16:colId xmlns:a16="http://schemas.microsoft.com/office/drawing/2014/main" val="3786335339"/>
                    </a:ext>
                  </a:extLst>
                </a:gridCol>
              </a:tblGrid>
              <a:tr h="31599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Date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Br Elig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Bred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Pg Elig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 err="1">
                          <a:effectLst/>
                        </a:rPr>
                        <a:t>Preg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Aborts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% Abort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63783778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12/15/2015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10.9%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0441626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1/5/2016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260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62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4.8%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571851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1/26/2016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14.0%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9397056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2/16/2016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3.1%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8057555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3/8/2016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6.9%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1385975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3/29/2016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9.2%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7414405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4/19/2016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8.6%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7118701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5/10/2016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6.8%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8027380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5/31/2016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9.6%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7364209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6/21/2016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65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9.2%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6827679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7/12/2016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8.1%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47784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8/2/2016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10.4%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621128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8/23/2016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8.6%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5817850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9/13/2016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406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404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11.4%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1978254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10/4/2016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92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9.8%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8911587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10/25/2016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5.1%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5233288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11/15/2016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13.9%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5997480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Total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5799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3213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5729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 dirty="0">
                          <a:effectLst/>
                        </a:rPr>
                        <a:t>1187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u="none" strike="noStrike">
                          <a:effectLst/>
                        </a:rPr>
                        <a:t>105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8.8%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3237868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F88B0-4A10-4216-9711-CFC947C5D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4640" y="1036320"/>
            <a:ext cx="5547360" cy="5659124"/>
          </a:xfrm>
        </p:spPr>
        <p:txBody>
          <a:bodyPr>
            <a:normAutofit/>
          </a:bodyPr>
          <a:lstStyle/>
          <a:p>
            <a:r>
              <a:rPr lang="en-US" dirty="0"/>
              <a:t>12 months data beginning 20 months ago. All cows have completed pregnancies</a:t>
            </a:r>
          </a:p>
          <a:p>
            <a:r>
              <a:rPr lang="en-US" dirty="0"/>
              <a:t>Takes full account of all late pregnancy abortions</a:t>
            </a:r>
          </a:p>
          <a:p>
            <a:r>
              <a:rPr lang="en-US" dirty="0"/>
              <a:t>Typically higher by a few percentage points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21-d</a:t>
            </a:r>
            <a:r>
              <a:rPr lang="zh-CN" altLang="en-US" dirty="0"/>
              <a:t> </a:t>
            </a:r>
            <a:r>
              <a:rPr lang="en-US" altLang="zh-CN" dirty="0"/>
              <a:t>PR</a:t>
            </a:r>
          </a:p>
          <a:p>
            <a:r>
              <a:rPr lang="en-US" dirty="0"/>
              <a:t>Historical view that may not assist with new abortion problem</a:t>
            </a:r>
          </a:p>
          <a:p>
            <a:r>
              <a:rPr lang="en-US" dirty="0"/>
              <a:t>This data set is at lower end of normal range for 35 day pregnancy check</a:t>
            </a:r>
          </a:p>
        </p:txBody>
      </p:sp>
    </p:spTree>
    <p:extLst>
      <p:ext uri="{BB962C8B-B14F-4D97-AF65-F5344CB8AC3E}">
        <p14:creationId xmlns:p14="http://schemas.microsoft.com/office/powerpoint/2010/main" val="269689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DE18-AD0E-CCCB-362B-2678A1A6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4800"/>
            <a:ext cx="8610600" cy="1143000"/>
          </a:xfrm>
        </p:spPr>
        <p:txBody>
          <a:bodyPr/>
          <a:lstStyle/>
          <a:p>
            <a:r>
              <a:rPr lang="en-US" sz="4000" dirty="0"/>
              <a:t>Abortion Incidence – Large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956EB-8FB9-44F6-AEAF-E71B14635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69" y="1748638"/>
            <a:ext cx="3733800" cy="4572000"/>
          </a:xfrm>
        </p:spPr>
        <p:txBody>
          <a:bodyPr/>
          <a:lstStyle/>
          <a:p>
            <a:r>
              <a:rPr lang="en-US" sz="2400" dirty="0"/>
              <a:t>One-year data sets of pregnancy that ended in either abortion or calving</a:t>
            </a:r>
          </a:p>
          <a:p>
            <a:r>
              <a:rPr lang="en-US" sz="2400" dirty="0"/>
              <a:t>A+B – Ultrasound or palpation at 34-42 d</a:t>
            </a:r>
          </a:p>
          <a:p>
            <a:r>
              <a:rPr lang="en-US" sz="2400" dirty="0"/>
              <a:t>C – Ultrasound or blood test at 28-30 d</a:t>
            </a:r>
          </a:p>
          <a:p>
            <a:r>
              <a:rPr lang="en-US" sz="2400" dirty="0"/>
              <a:t>Heifer abortions much lower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791165-4D3C-1283-D933-CE3673C10B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4196448"/>
              </p:ext>
            </p:extLst>
          </p:nvPr>
        </p:nvGraphicFramePr>
        <p:xfrm>
          <a:off x="5562601" y="1447800"/>
          <a:ext cx="5122523" cy="4879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900">
                  <a:extLst>
                    <a:ext uri="{9D8B030D-6E8A-4147-A177-3AD203B41FA5}">
                      <a16:colId xmlns:a16="http://schemas.microsoft.com/office/drawing/2014/main" val="723056508"/>
                    </a:ext>
                  </a:extLst>
                </a:gridCol>
                <a:gridCol w="1096260">
                  <a:extLst>
                    <a:ext uri="{9D8B030D-6E8A-4147-A177-3AD203B41FA5}">
                      <a16:colId xmlns:a16="http://schemas.microsoft.com/office/drawing/2014/main" val="2069842609"/>
                    </a:ext>
                  </a:extLst>
                </a:gridCol>
                <a:gridCol w="1295580">
                  <a:extLst>
                    <a:ext uri="{9D8B030D-6E8A-4147-A177-3AD203B41FA5}">
                      <a16:colId xmlns:a16="http://schemas.microsoft.com/office/drawing/2014/main" val="3817501943"/>
                    </a:ext>
                  </a:extLst>
                </a:gridCol>
                <a:gridCol w="1235783">
                  <a:extLst>
                    <a:ext uri="{9D8B030D-6E8A-4147-A177-3AD203B41FA5}">
                      <a16:colId xmlns:a16="http://schemas.microsoft.com/office/drawing/2014/main" val="425116087"/>
                    </a:ext>
                  </a:extLst>
                </a:gridCol>
              </a:tblGrid>
              <a:tr h="5486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03459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r>
                        <a:rPr lang="en-US" dirty="0"/>
                        <a:t>#Pregnant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28,392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50,653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253503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r>
                        <a:rPr lang="en-US" dirty="0"/>
                        <a:t>Abort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046867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r>
                        <a:rPr lang="en-US" dirty="0"/>
                        <a:t>&lt;60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710131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r>
                        <a:rPr lang="en-US" dirty="0"/>
                        <a:t>60-89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61678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r>
                        <a:rPr lang="en-US" dirty="0"/>
                        <a:t>90-119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913762"/>
                  </a:ext>
                </a:extLst>
              </a:tr>
              <a:tr h="602951">
                <a:tc>
                  <a:txBody>
                    <a:bodyPr/>
                    <a:lstStyle/>
                    <a:p>
                      <a:r>
                        <a:rPr lang="en-US" dirty="0"/>
                        <a:t>&gt;119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78088"/>
                  </a:ext>
                </a:extLst>
              </a:tr>
              <a:tr h="712830">
                <a:tc>
                  <a:txBody>
                    <a:bodyPr/>
                    <a:lstStyle/>
                    <a:p>
                      <a:r>
                        <a:rPr lang="en-US" i="1" dirty="0"/>
                        <a:t>Heifer</a:t>
                      </a:r>
                    </a:p>
                    <a:p>
                      <a:r>
                        <a:rPr lang="en-US" i="1" dirty="0"/>
                        <a:t>Abort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10.0%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07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28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9CCD74-E52D-59EC-7EA3-ED737742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8153400" cy="1066800"/>
          </a:xfrm>
        </p:spPr>
        <p:txBody>
          <a:bodyPr/>
          <a:lstStyle/>
          <a:p>
            <a:r>
              <a:rPr lang="en-US" dirty="0"/>
              <a:t>Abortion by Days Pregnant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377C2A6-B6BE-0C32-A642-E6F44C16E0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8763000" cy="22860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696AE3-B704-8C4C-F044-15C1D1D72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52600" y="3962400"/>
            <a:ext cx="7772400" cy="258708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70BEF-D8E4-4D81-180D-B22271A2B2C0}"/>
              </a:ext>
            </a:extLst>
          </p:cNvPr>
          <p:cNvSpPr txBox="1"/>
          <p:nvPr/>
        </p:nvSpPr>
        <p:spPr>
          <a:xfrm>
            <a:off x="2769782" y="1752603"/>
            <a:ext cx="43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88B56-9A6A-FF25-20E2-EC6DCD1B7E1A}"/>
              </a:ext>
            </a:extLst>
          </p:cNvPr>
          <p:cNvSpPr txBox="1"/>
          <p:nvPr/>
        </p:nvSpPr>
        <p:spPr>
          <a:xfrm>
            <a:off x="2794591" y="4146203"/>
            <a:ext cx="43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99BB9-CC0B-9E6F-F4F1-7E3248872AF0}"/>
              </a:ext>
            </a:extLst>
          </p:cNvPr>
          <p:cNvSpPr txBox="1"/>
          <p:nvPr/>
        </p:nvSpPr>
        <p:spPr>
          <a:xfrm>
            <a:off x="5715001" y="1983435"/>
            <a:ext cx="37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detection or early incidence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2416C-2565-9901-04CB-9D5F45E451F2}"/>
              </a:ext>
            </a:extLst>
          </p:cNvPr>
          <p:cNvSpPr txBox="1"/>
          <p:nvPr/>
        </p:nvSpPr>
        <p:spPr>
          <a:xfrm>
            <a:off x="5334000" y="4377035"/>
            <a:ext cx="406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detection or late incidence </a:t>
            </a:r>
          </a:p>
        </p:txBody>
      </p:sp>
    </p:spTree>
    <p:extLst>
      <p:ext uri="{BB962C8B-B14F-4D97-AF65-F5344CB8AC3E}">
        <p14:creationId xmlns:p14="http://schemas.microsoft.com/office/powerpoint/2010/main" val="241473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3E3E-85F0-D290-31EA-8112B09F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70" y="272657"/>
            <a:ext cx="79564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Finding Patterns in Pregnancy Loss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B46D84-6ABC-3849-3676-75F29EFBDA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59065" y="606318"/>
            <a:ext cx="2807670" cy="60727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2772C-8003-AE18-CB3E-B9587E7DA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265" y="2141537"/>
            <a:ext cx="7074870" cy="4351338"/>
          </a:xfrm>
        </p:spPr>
        <p:txBody>
          <a:bodyPr>
            <a:normAutofit/>
          </a:bodyPr>
          <a:lstStyle/>
          <a:p>
            <a:r>
              <a:rPr lang="en-US" dirty="0"/>
              <a:t>Patterns in pregnancy loss should reflect timing of pregnancy checks and periods of higher risk</a:t>
            </a:r>
          </a:p>
          <a:p>
            <a:r>
              <a:rPr lang="en-US" dirty="0"/>
              <a:t>Good data quality is critical</a:t>
            </a:r>
          </a:p>
          <a:p>
            <a:r>
              <a:rPr lang="en-US" dirty="0"/>
              <a:t>Losses prior to 90 d are results of either:</a:t>
            </a:r>
          </a:p>
          <a:p>
            <a:pPr lvl="1"/>
            <a:r>
              <a:rPr lang="en-US" dirty="0"/>
              <a:t>Pregnancy confirmation results (Open Dx)</a:t>
            </a:r>
          </a:p>
          <a:p>
            <a:pPr lvl="1"/>
            <a:r>
              <a:rPr lang="en-US" dirty="0"/>
              <a:t>Return to estrus (AI and Abort event)</a:t>
            </a:r>
          </a:p>
          <a:p>
            <a:pPr lvl="1"/>
            <a:r>
              <a:rPr lang="en-US" dirty="0"/>
              <a:t>Visual signs of discharge/membranes</a:t>
            </a:r>
          </a:p>
          <a:p>
            <a:pPr lvl="1"/>
            <a:r>
              <a:rPr lang="en-US" dirty="0"/>
              <a:t>Fetuses typically not observed in early loss</a:t>
            </a:r>
          </a:p>
        </p:txBody>
      </p:sp>
    </p:spTree>
    <p:extLst>
      <p:ext uri="{BB962C8B-B14F-4D97-AF65-F5344CB8AC3E}">
        <p14:creationId xmlns:p14="http://schemas.microsoft.com/office/powerpoint/2010/main" val="216836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FB7FAC98366479E17BC2389DC3E79" ma:contentTypeVersion="19" ma:contentTypeDescription="Create a new document." ma:contentTypeScope="" ma:versionID="57ef47bb490c21ff521d6dafad4b7838">
  <xsd:schema xmlns:xsd="http://www.w3.org/2001/XMLSchema" xmlns:xs="http://www.w3.org/2001/XMLSchema" xmlns:p="http://schemas.microsoft.com/office/2006/metadata/properties" xmlns:ns2="1d8f547b-b91a-4802-b159-4a13006d76aa" xmlns:ns3="631ba787-182f-4422-8d7c-0e4fb6d257ae" targetNamespace="http://schemas.microsoft.com/office/2006/metadata/properties" ma:root="true" ma:fieldsID="8c367f56fe6f89eaf9e9e8af80eb02c5" ns2:_="" ns3:_="">
    <xsd:import namespace="1d8f547b-b91a-4802-b159-4a13006d76aa"/>
    <xsd:import namespace="631ba787-182f-4422-8d7c-0e4fb6d257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f547b-b91a-4802-b159-4a13006d76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fb94bd0-3042-4cf8-aa30-3f21924b22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ba787-182f-4422-8d7c-0e4fb6d25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c9e339-4595-479a-8bb5-5275fe0f3be6}" ma:internalName="TaxCatchAll" ma:showField="CatchAllData" ma:web="631ba787-182f-4422-8d7c-0e4fb6d257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f547b-b91a-4802-b159-4a13006d76aa">
      <Terms xmlns="http://schemas.microsoft.com/office/infopath/2007/PartnerControls"/>
    </lcf76f155ced4ddcb4097134ff3c332f>
    <TaxCatchAll xmlns="631ba787-182f-4422-8d7c-0e4fb6d257ae" xsi:nil="true"/>
  </documentManagement>
</p:properties>
</file>

<file path=customXml/itemProps1.xml><?xml version="1.0" encoding="utf-8"?>
<ds:datastoreItem xmlns:ds="http://schemas.openxmlformats.org/officeDocument/2006/customXml" ds:itemID="{03D43EC2-0D00-487A-A3BD-2BD8F740D5F1}"/>
</file>

<file path=customXml/itemProps2.xml><?xml version="1.0" encoding="utf-8"?>
<ds:datastoreItem xmlns:ds="http://schemas.openxmlformats.org/officeDocument/2006/customXml" ds:itemID="{F5FBF2C4-5372-4B81-9029-C2D776CD32DB}"/>
</file>

<file path=customXml/itemProps3.xml><?xml version="1.0" encoding="utf-8"?>
<ds:datastoreItem xmlns:ds="http://schemas.openxmlformats.org/officeDocument/2006/customXml" ds:itemID="{315EB273-68E4-4D43-A1A3-574773618DB7}"/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2611</Words>
  <Application>Microsoft Office PowerPoint</Application>
  <PresentationFormat>Widescreen</PresentationFormat>
  <Paragraphs>467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SimSun</vt:lpstr>
      <vt:lpstr>Arial</vt:lpstr>
      <vt:lpstr>Calibri</vt:lpstr>
      <vt:lpstr>Calibri Light</vt:lpstr>
      <vt:lpstr>Comic Sans MS</vt:lpstr>
      <vt:lpstr>Tahoma</vt:lpstr>
      <vt:lpstr>Office Theme</vt:lpstr>
      <vt:lpstr>Keeping Cows Pregnant Understanding and Managing  Pregnancy Loss</vt:lpstr>
      <vt:lpstr>Pregnancy Loss in Perspective</vt:lpstr>
      <vt:lpstr>Phases of Early Pregnancy Loss</vt:lpstr>
      <vt:lpstr>PowerPoint Presentation</vt:lpstr>
      <vt:lpstr>Pregnancy Loss from 28 Days</vt:lpstr>
      <vt:lpstr>True Abortion Rate</vt:lpstr>
      <vt:lpstr>Abortion Incidence – Large Data Sets</vt:lpstr>
      <vt:lpstr>Abortion by Days Pregnant</vt:lpstr>
      <vt:lpstr>Finding Patterns in Pregnancy Loss</vt:lpstr>
      <vt:lpstr>Distribution of Abortions by Days Pregnant</vt:lpstr>
      <vt:lpstr>Abortions – What is the cause?</vt:lpstr>
      <vt:lpstr>Survey of Aborted Fetuses – Yamini, AABP, 2004</vt:lpstr>
      <vt:lpstr>Specific causes of abortion </vt:lpstr>
      <vt:lpstr>Infectious abortions</vt:lpstr>
      <vt:lpstr>Infectious abortions</vt:lpstr>
      <vt:lpstr>Specimens for laboratory diagnosis of abortion </vt:lpstr>
      <vt:lpstr>Effect of Gossypol on Fertility</vt:lpstr>
      <vt:lpstr>Mycotoxins and Fertility</vt:lpstr>
      <vt:lpstr>Overcoming Effects of Heat Stress with Embryos </vt:lpstr>
      <vt:lpstr>Hormonal treatments to increase progesterone and improve P/AI</vt:lpstr>
      <vt:lpstr>HCG and Pregnancy Loss</vt:lpstr>
      <vt:lpstr>Induced Follicle Turnover in Autumn</vt:lpstr>
      <vt:lpstr>Fat Nutrition and Reproduction</vt:lpstr>
      <vt:lpstr>Explaining Low Fertility of Cows vs Heifers</vt:lpstr>
      <vt:lpstr>Milk Production, Twins and Pregnancy Loss</vt:lpstr>
      <vt:lpstr>Role of hormonal environment on pregnancy loss </vt:lpstr>
      <vt:lpstr>Successful Ovysynch Improves Pregnancy Outcomes</vt:lpstr>
      <vt:lpstr>Reducing Pregnancy Loss from Twins</vt:lpstr>
      <vt:lpstr>30 years of Progress!</vt:lpstr>
      <vt:lpstr>In 2010 We Asked: Can High Producing Cows Be Healthy?</vt:lpstr>
      <vt:lpstr>Closing Remarks</vt:lpstr>
      <vt:lpstr>Closing Remarks</vt:lpstr>
      <vt:lpstr>Thank you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Todd Meyer</dc:creator>
  <cp:lastModifiedBy>Todd Meyer</cp:lastModifiedBy>
  <cp:revision>40</cp:revision>
  <dcterms:created xsi:type="dcterms:W3CDTF">2025-05-15T20:26:34Z</dcterms:created>
  <dcterms:modified xsi:type="dcterms:W3CDTF">2025-05-23T21:39:23Z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0x0101007EAFB7FAC98366479E17BC2389DC3E79</vt:lpwstr>
  </property>
</Properties>
</file>